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57" r:id="rId3"/>
    <p:sldId id="264" r:id="rId4"/>
    <p:sldId id="265" r:id="rId5"/>
    <p:sldId id="266" r:id="rId6"/>
    <p:sldId id="258" r:id="rId7"/>
    <p:sldId id="268" r:id="rId8"/>
    <p:sldId id="259" r:id="rId9"/>
    <p:sldId id="267" r:id="rId10"/>
    <p:sldId id="300" r:id="rId11"/>
    <p:sldId id="301" r:id="rId12"/>
    <p:sldId id="304" r:id="rId13"/>
    <p:sldId id="271" r:id="rId14"/>
    <p:sldId id="270" r:id="rId15"/>
    <p:sldId id="272" r:id="rId16"/>
    <p:sldId id="269" r:id="rId17"/>
    <p:sldId id="273" r:id="rId18"/>
    <p:sldId id="277" r:id="rId19"/>
    <p:sldId id="305" r:id="rId20"/>
    <p:sldId id="316" r:id="rId21"/>
    <p:sldId id="281" r:id="rId22"/>
    <p:sldId id="339" r:id="rId23"/>
    <p:sldId id="282" r:id="rId24"/>
    <p:sldId id="283" r:id="rId25"/>
    <p:sldId id="284" r:id="rId26"/>
    <p:sldId id="306" r:id="rId27"/>
    <p:sldId id="307" r:id="rId28"/>
    <p:sldId id="308" r:id="rId29"/>
    <p:sldId id="318" r:id="rId30"/>
    <p:sldId id="319" r:id="rId31"/>
    <p:sldId id="274" r:id="rId32"/>
    <p:sldId id="275" r:id="rId33"/>
    <p:sldId id="276" r:id="rId34"/>
    <p:sldId id="287" r:id="rId35"/>
    <p:sldId id="294" r:id="rId36"/>
    <p:sldId id="312" r:id="rId37"/>
    <p:sldId id="291" r:id="rId38"/>
    <p:sldId id="292" r:id="rId39"/>
    <p:sldId id="293" r:id="rId40"/>
    <p:sldId id="289" r:id="rId41"/>
    <p:sldId id="290" r:id="rId42"/>
    <p:sldId id="288" r:id="rId43"/>
    <p:sldId id="313" r:id="rId44"/>
    <p:sldId id="320" r:id="rId45"/>
    <p:sldId id="321" r:id="rId46"/>
    <p:sldId id="280" r:id="rId47"/>
    <p:sldId id="327" r:id="rId48"/>
    <p:sldId id="285" r:id="rId49"/>
    <p:sldId id="317" r:id="rId50"/>
    <p:sldId id="323" r:id="rId51"/>
    <p:sldId id="286" r:id="rId52"/>
    <p:sldId id="328" r:id="rId53"/>
    <p:sldId id="329" r:id="rId54"/>
    <p:sldId id="332" r:id="rId55"/>
    <p:sldId id="333" r:id="rId56"/>
    <p:sldId id="296" r:id="rId57"/>
    <p:sldId id="324" r:id="rId58"/>
    <p:sldId id="326" r:id="rId59"/>
    <p:sldId id="325" r:id="rId60"/>
    <p:sldId id="297" r:id="rId61"/>
    <p:sldId id="299" r:id="rId62"/>
    <p:sldId id="298" r:id="rId63"/>
    <p:sldId id="330" r:id="rId64"/>
    <p:sldId id="334" r:id="rId65"/>
    <p:sldId id="335" r:id="rId66"/>
    <p:sldId id="336" r:id="rId67"/>
    <p:sldId id="337" r:id="rId68"/>
    <p:sldId id="338" r:id="rId69"/>
    <p:sldId id="331" r:id="rId70"/>
    <p:sldId id="314"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84"/>
  </p:normalViewPr>
  <p:slideViewPr>
    <p:cSldViewPr snapToGrid="0" snapToObjects="1">
      <p:cViewPr varScale="1">
        <p:scale>
          <a:sx n="109" d="100"/>
          <a:sy n="109" d="100"/>
        </p:scale>
        <p:origin x="6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1.077"/>
    </inkml:context>
    <inkml:brush xml:id="br0">
      <inkml:brushProperty name="width" value="0.05" units="cm"/>
      <inkml:brushProperty name="height" value="0.05" units="cm"/>
      <inkml:brushProperty name="color" value="#E71224"/>
    </inkml:brush>
  </inkml:definitions>
  <inkml:trace contextRef="#ctx0" brushRef="#br0">1 0 24575,'9'31'0,"3"-5"0,9 11 0,6 1 0,-4 1 0,12 14 0,-17-18 0,9 13 0,-11-15 0,6 11 0,-5-5 0,4 3 0,-5-9 0,6 9 0,-1-3 0,0-6 0,0 2 0,-2-10 0,-3 6 0,2-6 0,-2 4 0,-1-9 0,-1 4 0,-5-6 0,5-3 0,-4 2 0,3-2 0,-4-1 0,0 3 0,0-3 0,5 1 0,-4 2 0,8-2 0,-8 3 0,3 1 0,-4-5 0,0 3 0,4-3 0,-3 1 0,4 2 0,-1-7 0,-3 7 0,3-2 0,1 3 0,-4 1 0,8 0 0,-8-1 0,17 20 0,-14-10 0,16 16 0,-13-13 0,4-1 0,-4 7 0,3-5 0,-6 11 0,6-11 0,-3 5 0,0-7 0,-1 1 0,-5-1 0,0 1 0,5-1 0,-4-4 0,3 3 0,-4-4 0,0 0 0,4 4 0,-3-3 0,4 10 0,5 16 0,-6-10 0,6 14 0,-4-18 0,-4 7 0,9-1 0,-8 15 0,3-17 0,2 30 0,-6-30 0,12 24 0,-11-12 0,9 6 0,-8 0 0,2-7 0,-4 5 0,-1-12 0,1 5 0,-1-6 0,0-7 0,-1-1 0,0-7 0,1 1 0,-2-6 0,6 18 0,-5-20 0,5 20 0,-6-23 0,-3 9 0,2-9 0,-3 4 0,4-10 0,-4 3 0,3-7 0,-7 3 0,6-5 0,-6 0 0,3 1 0,-4-1 0,4-3 0,-3-1 0,2-4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3.193"/>
    </inkml:context>
    <inkml:brush xml:id="br0">
      <inkml:brushProperty name="width" value="0.05" units="cm"/>
      <inkml:brushProperty name="height" value="0.05" units="cm"/>
      <inkml:brushProperty name="color" value="#E71224"/>
    </inkml:brush>
  </inkml:definitions>
  <inkml:trace contextRef="#ctx0" brushRef="#br0">0 723 24575,'13'0'0,"-3"0"0,7 0 0,-7 0 0,7 0 0,-7 0 0,2 0 0,1 0 0,-3 0 0,3 4 0,-5-3 0,1 3 0,-1-1 0,5-2 0,-4 7 0,4-7 0,0 3 0,-3-4 0,3 3 0,0-2 0,-4 3 0,4 0 0,0-3 0,-3 2 0,2 1 0,1-3 0,-3 3 0,3-1 0,-5-2 0,1 3 0,-1-4 0,0 4 0,1-3 0,-1 3 0,1-1 0,-5 2 0,4 0 0,-7 2 0,6-6 0,-6 6 0,6-6 0,-6 7 0,7-7 0,-3 2 0,-1-6 0,0-2 0,-4-4 0,0 1 0,0-1 0,0-4 0,0-1 0,0-10 0,0-1 0,0-12 0,0 5 0,0-11 0,5 4 0,1 1 0,0-5 0,3 11 0,-8-5 0,8 0 0,-7 5 0,7-5 0,-3 7 0,-1-1 0,4 0 0,-8 6 0,4-4 0,-1 9 0,-3 0 0,3 3 0,0 2 0,-3 1 0,4-3 0,-5 7 0,0-3 0,0 4 0,0 1 0,3 3 0,-2-2 0,3 2 0,-4 0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7.677"/>
    </inkml:context>
    <inkml:brush xml:id="br0">
      <inkml:brushProperty name="width" value="0.05" units="cm"/>
      <inkml:brushProperty name="height" value="0.05" units="cm"/>
      <inkml:brushProperty name="color" value="#E71224"/>
    </inkml:brush>
  </inkml:definitions>
  <inkml:trace contextRef="#ctx0" brushRef="#br0">213 0 24575,'0'8'0,"0"5"0,0 1 0,0 0 0,0-1 0,0-4 0,0-1 0,0 5 0,0 1 0,0 10 0,0-4 0,0 9 0,0-4 0,0 6 0,0-1 0,0 1 0,0 6 0,0-5 0,0 11 0,0-11 0,0 10 0,0-9 0,0 9 0,0-10 0,0 11 0,0-11 0,0 11 0,0-11 0,0 5 0,0-7 0,0 1 0,0-6 0,0 4 0,0-9 0,0 4 0,0 0 0,0 1 0,0 1 0,0 3 0,5-4 0,-4 12 0,3-5 0,-4 4 0,0-5 0,0 6 0,0-5 0,5 4 0,-4-5 0,4-1 0,-5 7 0,0 1 0,0 1 0,0 3 0,0-3 0,0-1 0,0 5 0,0-5 0,0 0 0,0 5 0,0 15 0,0-15 0,0 20 0,0-31 0,0 11 0,0-5 0,0 0 0,0 5 0,0-5 0,4 0 0,-3-1 0,4-6 0,-5-6 0,0 4 0,0-13 0,0 6 0,0-12 0,0 7 0,0-7 0,0 3 0,0-12 0,0-10 0,0-1 0,-4-7 0,3 9 0,-3-1 0,0 1 0,-1-5 0,-3 3 0,2-3 0,-1 0 0,2 3 0,-5-7 0,1 3 0,0-5 0,0 0 0,-5 1 0,4-1 0,-4-5 0,4 4 0,0-9 0,-5 3 0,4 1 0,-3-4 0,4 8 0,0-3 0,1 10 0,0-3 0,4 7 0,-3 1 0,7 1 0,-6 7 0,6 1 0,-3 5 0,4 3 0,0 1 0,0-1 0,0 0 0,0 1 0,4 4 0,1-4 0,8 9 0,1-4 0,1 4 0,2-3 0,-2 2 0,-1-2 0,4 3 0,-8-4 0,7 0 0,-7-1 0,3-3 0,-4 7 0,0-7 0,0 7 0,4-7 0,-3 3 0,3-4 0,-5-1 0,-3 1 0,2-1 0,-2 0 0,0 1 0,2-1 0,-2 1 0,-1-1 0,4-3 0,-7 2 0,6-6 0,-6 7 0,7-8 0,-4 8 0,1-3 0,2-1 0,-6 4 0,3-4 0,0 5 0,-3-1 0,6-3 0,-6-5 0,3-5 0,-4-3 0,0-1 0,0 0 0,4 5 0,-4-4 0,8 3 0,-7-8 0,6 4 0,-6-9 0,7 9 0,-3-14 0,4 7 0,1-8 0,0 0 0,-1 4 0,6-9 0,-5 9 0,8-4 0,-7 5 0,2 0 0,-4 1 0,0 3 0,-4 2 0,3 5 0,-7-1 0,6 1 0,-6-1 0,3 1 0,0-1 0,-3 1 0,6-1 0,-2 1 0,-1-1 0,4-4 0,-7 3 0,7-3 0,-3 0 0,0 4 0,3-4 0,-7 0 0,6 3 0,-6-3 0,7 4 0,-8 1 0,4-1 0,0 5 0,-3-4 0,3 7 0,-4-3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2.204"/>
    </inkml:context>
    <inkml:brush xml:id="br0">
      <inkml:brushProperty name="width" value="0.05" units="cm"/>
      <inkml:brushProperty name="height" value="0.05" units="cm"/>
      <inkml:brushProperty name="color" value="#E71224"/>
    </inkml:brush>
  </inkml:definitions>
  <inkml:trace contextRef="#ctx0" brushRef="#br0">0 0 24575,'9'31'0,"3"-1"0,7-4 0,-3 3 0,2-9 0,-7 9 0,6-9 0,-1 9 0,-1-9 0,-1 9 0,0-9 0,1 9 0,0-4 0,4 1 0,-8 3 0,7-4 0,-7 0 0,4 4 0,-1-3 0,-3-1 0,4 4 0,-2-9 0,-2 9 0,7-9 0,-7 9 0,8-4 0,-4 6 0,1-6 0,3 4 0,-4-3 0,6 4 0,-2-5 0,1 5 0,0-5 0,0 0 0,0 4 0,-2-9 0,3 9 0,-2-3 0,1-1 0,0 4 0,-1-4 0,2 6 0,-5-1 0,2-5 0,-2 5 0,3-5 0,1 0 0,0 4 0,-5-4 0,11 14 0,-13-7 0,13 7 0,2 24 0,-4-18 0,4 26 0,-7-27 0,-4 1 0,5-1 0,-1-6 0,1 5 0,-1-11 0,0 5 0,-5 0 0,3-11 0,-8 10 0,7-16 0,-8 4 0,4-1 0,0-7 0,-4 7 0,3-13 0,-4 3 0,0 0 0,0-4 0,-1 4 0,-3-4 0,2-1 0,-2 0 0,4 1 0,-5-1 0,-4-3 0,-5-1 0,-8-9 0,-1 4 0,-5-3 0,1 4 0,-1-4 0,-5 3 0,4-3 0,-4 4 0,5-4 0,-5 3 0,4-8 0,-4 8 0,6-7 0,-1 3 0,0-5 0,-5-4 0,4 3 0,-4-7 0,10 8 0,-4-8 0,4 8 0,0-3 0,1 0 0,4 3 0,0-3 0,1 4 0,3 1 0,-3-1 0,7 1 0,6 3 0,10 1 0,11 9 0,-1-4 0,4 8 0,-9-4 0,4 1 0,-6 2 0,-4-7 0,-1 7 0,0-3 0,-3 0 0,3 3 0,-5-8 0,0 4 0,-3 0 0,3-3 0,-4 3 0,1-1 0,2-2 0,-2 3 0,3 0 0,1 0 0,-1 5 0,1-5 0,-5 4 0,4-7 0,-7 6 0,6-6 0,-6 7 0,7-7 0,-7 6 0,6-6 0,-2 3 0,-1-1 0,4 2 0,-4 0 0,1 2 0,3-6 0,-8 7 0,8-7 0,-7 6 0,6-6 0,-2 6 0,3-6 0,-3 7 0,3-7 0,-4 3 0,1-1 0,2-2 0,-2 3 0,0 0 0,2-3 0,-2 6 0,3-6 0,1 3 0,-1-4 0,0 0 0,1 0 0,-5 3 0,4-2 0,-7-1 0,3-9 0,-4-1 0,0-12 0,4 1 0,3-23 0,4-11 0,1-7 0,0 1 0,0 3 0,0 4 0,-1-6 0,1 13 0,-1 3 0,-2 19 0,1 1 0,-5 5 0,3 1 0,-6-1 0,6 0 0,-7 5 0,7-3 0,-7 7 0,7-8 0,-3 9 0,0-4 0,-1 4 0,0 4 0,-3-2 0,2 2 0,-3 0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8/15/20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15</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43</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8/15/20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8/15/20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8/15/20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8/15/20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8/15/20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9.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310.png"/><Relationship Id="rId13" Type="http://schemas.openxmlformats.org/officeDocument/2006/relationships/customXml" Target="../ink/ink23.xml"/><Relationship Id="rId18" Type="http://schemas.openxmlformats.org/officeDocument/2006/relationships/image" Target="../media/image2810.png"/><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2510.png"/><Relationship Id="rId17" Type="http://schemas.openxmlformats.org/officeDocument/2006/relationships/customXml" Target="../ink/ink25.xml"/><Relationship Id="rId2" Type="http://schemas.openxmlformats.org/officeDocument/2006/relationships/image" Target="../media/image20.png"/><Relationship Id="rId16" Type="http://schemas.openxmlformats.org/officeDocument/2006/relationships/image" Target="../media/image2710.png"/><Relationship Id="rId1" Type="http://schemas.openxmlformats.org/officeDocument/2006/relationships/slideLayout" Target="../slideLayouts/slideLayout7.xml"/><Relationship Id="rId6" Type="http://schemas.openxmlformats.org/officeDocument/2006/relationships/image" Target="../media/image2210.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2410.png"/><Relationship Id="rId4" Type="http://schemas.openxmlformats.org/officeDocument/2006/relationships/image" Target="../media/image2110.png"/><Relationship Id="rId9" Type="http://schemas.openxmlformats.org/officeDocument/2006/relationships/customXml" Target="../ink/ink21.xml"/><Relationship Id="rId14" Type="http://schemas.openxmlformats.org/officeDocument/2006/relationships/image" Target="../media/image2610.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36AF2-FF81-4844-A18E-56E680F1203A}"/>
              </a:ext>
            </a:extLst>
          </p:cNvPr>
          <p:cNvSpPr/>
          <p:nvPr/>
        </p:nvSpPr>
        <p:spPr>
          <a:xfrm>
            <a:off x="575388" y="0"/>
            <a:ext cx="11418277"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endParaRPr lang="en-GB" dirty="0"/>
          </a:p>
          <a:p>
            <a:endParaRPr lang="en-GB" dirty="0">
              <a:solidFill>
                <a:srgbClr val="FF0000"/>
              </a:solidFill>
            </a:endParaRPr>
          </a:p>
          <a:p>
            <a:pPr marL="285750" indent="-285750">
              <a:buFont typeface="Arial" panose="020B0604020202020204" pitchFamily="34" charset="0"/>
              <a:buChar char="•"/>
            </a:pPr>
            <a:r>
              <a:rPr lang="en-GB" sz="1600" dirty="0">
                <a:solidFill>
                  <a:srgbClr val="FF0000"/>
                </a:solidFill>
              </a:rPr>
              <a:t>The difference between interval and ratio scales comes from their ability to dip below zero. Interval scales hold no true zero and can represent values below zero. For example, you can measure temperature below 0 degrees Celsius, such as -10 degrees.</a:t>
            </a:r>
          </a:p>
          <a:p>
            <a:pPr marL="285750" indent="-285750">
              <a:buFont typeface="Arial" panose="020B0604020202020204" pitchFamily="34" charset="0"/>
              <a:buChar char="•"/>
            </a:pPr>
            <a:r>
              <a:rPr lang="en-GB" sz="1600" dirty="0">
                <a:solidFill>
                  <a:srgbClr val="FF0000"/>
                </a:solidFill>
              </a:rPr>
              <a:t>Ratio variables, on the other hand, never fall below zero. Height and weight measure from 0 and above, but never fall below it.</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D4FE7225-EE65-1B43-BC23-F00C858B2938}"/>
              </a:ext>
            </a:extLst>
          </p:cNvPr>
          <p:cNvSpPr/>
          <p:nvPr/>
        </p:nvSpPr>
        <p:spPr>
          <a:xfrm>
            <a:off x="2474527" y="528934"/>
            <a:ext cx="7242945" cy="923330"/>
          </a:xfrm>
          <a:prstGeom prst="rect">
            <a:avLst/>
          </a:prstGeom>
          <a:noFill/>
        </p:spPr>
        <p:txBody>
          <a:bodyPr wrap="non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QUANTITATIVE VARIABLE</a:t>
            </a:r>
          </a:p>
        </p:txBody>
      </p:sp>
      <p:cxnSp>
        <p:nvCxnSpPr>
          <p:cNvPr id="13" name="Straight Arrow Connector 12">
            <a:extLst>
              <a:ext uri="{FF2B5EF4-FFF2-40B4-BE49-F238E27FC236}">
                <a16:creationId xmlns:a16="http://schemas.microsoft.com/office/drawing/2014/main" id="{8E8CF449-7111-A44B-A58A-5A6F5E671664}"/>
              </a:ext>
            </a:extLst>
          </p:cNvPr>
          <p:cNvCxnSpPr>
            <a:cxnSpLocks/>
          </p:cNvCxnSpPr>
          <p:nvPr/>
        </p:nvCxnSpPr>
        <p:spPr>
          <a:xfrm flipH="1">
            <a:off x="3657601" y="1452264"/>
            <a:ext cx="1500553"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7DC41EA-B6C1-244D-9A0B-E67E29D12F96}"/>
              </a:ext>
            </a:extLst>
          </p:cNvPr>
          <p:cNvCxnSpPr>
            <a:cxnSpLocks/>
          </p:cNvCxnSpPr>
          <p:nvPr/>
        </p:nvCxnSpPr>
        <p:spPr>
          <a:xfrm>
            <a:off x="6847235" y="1452264"/>
            <a:ext cx="1523999"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9115E27-0F3B-604B-B810-B09BCAA5C39A}"/>
              </a:ext>
            </a:extLst>
          </p:cNvPr>
          <p:cNvSpPr/>
          <p:nvPr/>
        </p:nvSpPr>
        <p:spPr>
          <a:xfrm>
            <a:off x="2344615" y="221566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INTERVAL</a:t>
            </a:r>
            <a:endParaRPr lang="en-US" b="1" dirty="0"/>
          </a:p>
        </p:txBody>
      </p:sp>
      <p:sp>
        <p:nvSpPr>
          <p:cNvPr id="19" name="Rectangle 18">
            <a:extLst>
              <a:ext uri="{FF2B5EF4-FFF2-40B4-BE49-F238E27FC236}">
                <a16:creationId xmlns:a16="http://schemas.microsoft.com/office/drawing/2014/main" id="{F54AC769-845D-BA42-A93C-992097CA2681}"/>
              </a:ext>
            </a:extLst>
          </p:cNvPr>
          <p:cNvSpPr/>
          <p:nvPr/>
        </p:nvSpPr>
        <p:spPr>
          <a:xfrm>
            <a:off x="7192107" y="220254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RATIO</a:t>
            </a:r>
          </a:p>
        </p:txBody>
      </p:sp>
      <p:sp>
        <p:nvSpPr>
          <p:cNvPr id="20" name="Rectangle 19">
            <a:extLst>
              <a:ext uri="{FF2B5EF4-FFF2-40B4-BE49-F238E27FC236}">
                <a16:creationId xmlns:a16="http://schemas.microsoft.com/office/drawing/2014/main" id="{F8030D24-2777-9C43-AD12-6253290578EC}"/>
              </a:ext>
            </a:extLst>
          </p:cNvPr>
          <p:cNvSpPr/>
          <p:nvPr/>
        </p:nvSpPr>
        <p:spPr>
          <a:xfrm>
            <a:off x="1096107" y="3106452"/>
            <a:ext cx="6096000" cy="646331"/>
          </a:xfrm>
          <a:prstGeom prst="rect">
            <a:avLst/>
          </a:prstGeom>
        </p:spPr>
        <p:txBody>
          <a:bodyPr>
            <a:spAutoFit/>
          </a:bodyPr>
          <a:lstStyle/>
          <a:p>
            <a:r>
              <a:rPr lang="en-GB" b="1" dirty="0">
                <a:solidFill>
                  <a:schemeClr val="bg1"/>
                </a:solidFill>
              </a:rPr>
              <a:t>An interval scale is one where there is order and </a:t>
            </a:r>
          </a:p>
          <a:p>
            <a:r>
              <a:rPr lang="en-GB" b="1" dirty="0">
                <a:solidFill>
                  <a:schemeClr val="bg1"/>
                </a:solidFill>
              </a:rPr>
              <a:t>the difference between two values is meaningful.</a:t>
            </a:r>
            <a:endParaRPr lang="en-US" b="1" dirty="0">
              <a:solidFill>
                <a:schemeClr val="bg1"/>
              </a:solidFill>
            </a:endParaRPr>
          </a:p>
        </p:txBody>
      </p:sp>
      <p:sp>
        <p:nvSpPr>
          <p:cNvPr id="21" name="Rectangle 20">
            <a:extLst>
              <a:ext uri="{FF2B5EF4-FFF2-40B4-BE49-F238E27FC236}">
                <a16:creationId xmlns:a16="http://schemas.microsoft.com/office/drawing/2014/main" id="{7D36407B-2CCB-DF48-AC68-935ABA5E56D5}"/>
              </a:ext>
            </a:extLst>
          </p:cNvPr>
          <p:cNvSpPr/>
          <p:nvPr/>
        </p:nvSpPr>
        <p:spPr>
          <a:xfrm>
            <a:off x="6095999" y="3093332"/>
            <a:ext cx="6096000" cy="646331"/>
          </a:xfrm>
          <a:prstGeom prst="rect">
            <a:avLst/>
          </a:prstGeom>
        </p:spPr>
        <p:txBody>
          <a:bodyPr>
            <a:spAutoFit/>
          </a:bodyPr>
          <a:lstStyle/>
          <a:p>
            <a:r>
              <a:rPr lang="en-GB" dirty="0">
                <a:solidFill>
                  <a:schemeClr val="bg1"/>
                </a:solidFill>
              </a:rPr>
              <a:t>A ratio variable, has all the properties of an interval variable, and also has a clear definition of 0.</a:t>
            </a:r>
            <a:endParaRPr lang="en-US"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a:extLst>
              <a:ext uri="{FF2B5EF4-FFF2-40B4-BE49-F238E27FC236}">
                <a16:creationId xmlns:a16="http://schemas.microsoft.com/office/drawing/2014/main" id="{C340912B-502C-9C46-A9C1-099DB1386D1D}"/>
              </a:ext>
            </a:extLst>
          </p:cNvPr>
          <p:cNvCxnSpPr>
            <a:cxnSpLocks/>
          </p:cNvCxnSpPr>
          <p:nvPr/>
        </p:nvCxnSpPr>
        <p:spPr>
          <a:xfrm>
            <a:off x="1195754" y="4161692"/>
            <a:ext cx="4536831"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6B05582-0748-0C44-8594-291EBB9B1CB0}"/>
              </a:ext>
            </a:extLst>
          </p:cNvPr>
          <p:cNvCxnSpPr>
            <a:cxnSpLocks/>
          </p:cNvCxnSpPr>
          <p:nvPr/>
        </p:nvCxnSpPr>
        <p:spPr>
          <a:xfrm>
            <a:off x="6095999" y="4161692"/>
            <a:ext cx="5310555" cy="0"/>
          </a:xfrm>
          <a:prstGeom prst="line">
            <a:avLst/>
          </a:prstGeom>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174B763C-7A8F-6D4D-A9DA-4D5BB4CCE977}"/>
              </a:ext>
            </a:extLst>
          </p:cNvPr>
          <p:cNvSpPr/>
          <p:nvPr/>
        </p:nvSpPr>
        <p:spPr>
          <a:xfrm>
            <a:off x="1324708" y="4454769"/>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8" name="Rectangle 27">
            <a:extLst>
              <a:ext uri="{FF2B5EF4-FFF2-40B4-BE49-F238E27FC236}">
                <a16:creationId xmlns:a16="http://schemas.microsoft.com/office/drawing/2014/main" id="{8C90CE5B-A290-FF47-B234-3162E4BA200E}"/>
              </a:ext>
            </a:extLst>
          </p:cNvPr>
          <p:cNvSpPr/>
          <p:nvPr/>
        </p:nvSpPr>
        <p:spPr>
          <a:xfrm>
            <a:off x="6284526" y="4468000"/>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31" name="Rectangle 30">
            <a:extLst>
              <a:ext uri="{FF2B5EF4-FFF2-40B4-BE49-F238E27FC236}">
                <a16:creationId xmlns:a16="http://schemas.microsoft.com/office/drawing/2014/main" id="{9143FD03-4346-2045-A22C-1D5EC5CDA531}"/>
              </a:ext>
            </a:extLst>
          </p:cNvPr>
          <p:cNvSpPr/>
          <p:nvPr/>
        </p:nvSpPr>
        <p:spPr>
          <a:xfrm>
            <a:off x="1957754" y="4303604"/>
            <a:ext cx="394972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Temperature (Fahrenheit), Temperature (Celsius), pH</a:t>
            </a:r>
            <a:r>
              <a:rPr lang="en-GB" dirty="0"/>
              <a:t>,</a:t>
            </a:r>
            <a:endParaRPr lang="en-US" dirty="0"/>
          </a:p>
        </p:txBody>
      </p:sp>
      <p:sp>
        <p:nvSpPr>
          <p:cNvPr id="32" name="Rectangle 31">
            <a:extLst>
              <a:ext uri="{FF2B5EF4-FFF2-40B4-BE49-F238E27FC236}">
                <a16:creationId xmlns:a16="http://schemas.microsoft.com/office/drawing/2014/main" id="{5C7825D1-00D2-7E40-9C7B-EEEB6F9B8C5E}"/>
              </a:ext>
            </a:extLst>
          </p:cNvPr>
          <p:cNvSpPr/>
          <p:nvPr/>
        </p:nvSpPr>
        <p:spPr>
          <a:xfrm>
            <a:off x="7192107" y="4354261"/>
            <a:ext cx="430823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Weight, length, temperature in Kelvin</a:t>
            </a:r>
            <a:endParaRPr lang="en-US" b="1" dirty="0"/>
          </a:p>
        </p:txBody>
      </p:sp>
    </p:spTree>
    <p:extLst>
      <p:ext uri="{BB962C8B-B14F-4D97-AF65-F5344CB8AC3E}">
        <p14:creationId xmlns:p14="http://schemas.microsoft.com/office/powerpoint/2010/main" val="282701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779534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spTree>
    <p:extLst>
      <p:ext uri="{BB962C8B-B14F-4D97-AF65-F5344CB8AC3E}">
        <p14:creationId xmlns:p14="http://schemas.microsoft.com/office/powerpoint/2010/main" val="4035787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9236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p:spTree>
    <p:extLst>
      <p:ext uri="{BB962C8B-B14F-4D97-AF65-F5344CB8AC3E}">
        <p14:creationId xmlns:p14="http://schemas.microsoft.com/office/powerpoint/2010/main" val="1741917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8403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p:spTree>
    <p:extLst>
      <p:ext uri="{BB962C8B-B14F-4D97-AF65-F5344CB8AC3E}">
        <p14:creationId xmlns:p14="http://schemas.microsoft.com/office/powerpoint/2010/main" val="72602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072809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428354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spTree>
    <p:extLst>
      <p:ext uri="{BB962C8B-B14F-4D97-AF65-F5344CB8AC3E}">
        <p14:creationId xmlns:p14="http://schemas.microsoft.com/office/powerpoint/2010/main" val="39977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p:spTree>
    <p:extLst>
      <p:ext uri="{BB962C8B-B14F-4D97-AF65-F5344CB8AC3E}">
        <p14:creationId xmlns:p14="http://schemas.microsoft.com/office/powerpoint/2010/main" val="4245016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p:spTree>
    <p:extLst>
      <p:ext uri="{BB962C8B-B14F-4D97-AF65-F5344CB8AC3E}">
        <p14:creationId xmlns:p14="http://schemas.microsoft.com/office/powerpoint/2010/main" val="988356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750974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r>
              <a:rPr lang="en-GB" dirty="0"/>
              <a:t>Knowing that the market has a 70% probability of going up and a 30% probability of going down may appear helpful if you rely on normal distributions. However, if you were told that if the market goes up, it will go up 2% and if it goes down, it will go down 10%, then you could see the skewed returns and make a better informed decision.</a:t>
            </a:r>
          </a:p>
          <a:p>
            <a:endParaRPr lang="en-GB" dirty="0"/>
          </a:p>
          <a:p>
            <a:r>
              <a:rPr lang="en-GB" dirty="0"/>
              <a:t>                                                       E(r) = 0.7*0.02 + 0.3*-0.1 = -0.014</a:t>
            </a:r>
          </a:p>
          <a:p>
            <a:br>
              <a:rPr lang="en-GB" dirty="0"/>
            </a:br>
            <a:endParaRPr lang="en-GB" dirty="0"/>
          </a:p>
          <a:p>
            <a:endParaRPr lang="en-US" sz="2800" b="1" dirty="0"/>
          </a:p>
          <a:p>
            <a:endParaRPr lang="en-US" dirty="0"/>
          </a:p>
        </p:txBody>
      </p:sp>
    </p:spTree>
    <p:extLst>
      <p:ext uri="{BB962C8B-B14F-4D97-AF65-F5344CB8AC3E}">
        <p14:creationId xmlns:p14="http://schemas.microsoft.com/office/powerpoint/2010/main" val="295916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4182521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434564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p:spTree>
    <p:extLst>
      <p:ext uri="{BB962C8B-B14F-4D97-AF65-F5344CB8AC3E}">
        <p14:creationId xmlns:p14="http://schemas.microsoft.com/office/powerpoint/2010/main" val="62247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327414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195746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p:spTree>
    <p:extLst>
      <p:ext uri="{BB962C8B-B14F-4D97-AF65-F5344CB8AC3E}">
        <p14:creationId xmlns:p14="http://schemas.microsoft.com/office/powerpoint/2010/main" val="624005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3612634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p:spTree>
    <p:extLst>
      <p:ext uri="{BB962C8B-B14F-4D97-AF65-F5344CB8AC3E}">
        <p14:creationId xmlns:p14="http://schemas.microsoft.com/office/powerpoint/2010/main" val="414074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p:spTree>
    <p:extLst>
      <p:ext uri="{BB962C8B-B14F-4D97-AF65-F5344CB8AC3E}">
        <p14:creationId xmlns:p14="http://schemas.microsoft.com/office/powerpoint/2010/main" val="466493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7A4B6-0230-1642-B56B-BE3B61359341}"/>
              </a:ext>
            </a:extLst>
          </p:cNvPr>
          <p:cNvSpPr/>
          <p:nvPr/>
        </p:nvSpPr>
        <p:spPr>
          <a:xfrm>
            <a:off x="1184030" y="188966"/>
            <a:ext cx="10398369" cy="2923877"/>
          </a:xfrm>
          <a:prstGeom prst="rect">
            <a:avLst/>
          </a:prstGeom>
        </p:spPr>
        <p:txBody>
          <a:bodyPr wrap="square">
            <a:spAutoFit/>
          </a:bodyPr>
          <a:lstStyle/>
          <a:p>
            <a:r>
              <a:rPr lang="en-US" sz="2800" b="1" dirty="0">
                <a:solidFill>
                  <a:srgbClr val="FF0000"/>
                </a:solidFill>
              </a:rPr>
              <a:t>Outliers</a:t>
            </a:r>
          </a:p>
          <a:p>
            <a:endParaRPr lang="en-US" dirty="0"/>
          </a:p>
          <a:p>
            <a:r>
              <a:rPr lang="en-US" sz="2400" dirty="0">
                <a:solidFill>
                  <a:srgbClr val="FF0000"/>
                </a:solidFill>
              </a:rPr>
              <a:t>What is outlier?</a:t>
            </a:r>
            <a:endParaRPr lang="en-US" dirty="0"/>
          </a:p>
          <a:p>
            <a:endParaRPr lang="en-US" dirty="0"/>
          </a:p>
          <a:p>
            <a:r>
              <a:rPr lang="en-GB" dirty="0"/>
              <a:t>An </a:t>
            </a:r>
            <a:r>
              <a:rPr lang="en-GB" i="1" dirty="0"/>
              <a:t>outlier</a:t>
            </a:r>
            <a:r>
              <a:rPr lang="en-GB" dirty="0"/>
              <a:t> is an observation that lies an abnormal distance from other values in a random sample from a population. In a sense, this definition leaves it up to the analyst to decide what will be considered abnormal.</a:t>
            </a:r>
          </a:p>
          <a:p>
            <a:endParaRPr lang="en-GB" dirty="0"/>
          </a:p>
          <a:p>
            <a:r>
              <a:rPr lang="en-US" sz="2400" dirty="0">
                <a:solidFill>
                  <a:srgbClr val="FF0000"/>
                </a:solidFill>
              </a:rPr>
              <a:t>Common Causes of Outliers</a:t>
            </a:r>
          </a:p>
        </p:txBody>
      </p:sp>
      <p:pic>
        <p:nvPicPr>
          <p:cNvPr id="3" name="Picture 2">
            <a:extLst>
              <a:ext uri="{FF2B5EF4-FFF2-40B4-BE49-F238E27FC236}">
                <a16:creationId xmlns:a16="http://schemas.microsoft.com/office/drawing/2014/main" id="{E805633A-1E68-804E-9E6A-05E1B04BB06B}"/>
              </a:ext>
            </a:extLst>
          </p:cNvPr>
          <p:cNvPicPr>
            <a:picLocks noChangeAspect="1"/>
          </p:cNvPicPr>
          <p:nvPr/>
        </p:nvPicPr>
        <p:blipFill>
          <a:blip r:embed="rId2"/>
          <a:stretch>
            <a:fillRect/>
          </a:stretch>
        </p:blipFill>
        <p:spPr>
          <a:xfrm>
            <a:off x="8196657" y="3429000"/>
            <a:ext cx="3631927" cy="2208262"/>
          </a:xfrm>
          <a:prstGeom prst="rect">
            <a:avLst/>
          </a:prstGeom>
        </p:spPr>
      </p:pic>
      <p:sp>
        <p:nvSpPr>
          <p:cNvPr id="4" name="TextBox 3">
            <a:extLst>
              <a:ext uri="{FF2B5EF4-FFF2-40B4-BE49-F238E27FC236}">
                <a16:creationId xmlns:a16="http://schemas.microsoft.com/office/drawing/2014/main" id="{BDEB4079-A491-0B42-8963-6AD4D4709B50}"/>
              </a:ext>
            </a:extLst>
          </p:cNvPr>
          <p:cNvSpPr txBox="1"/>
          <p:nvPr/>
        </p:nvSpPr>
        <p:spPr>
          <a:xfrm>
            <a:off x="1242646" y="3165231"/>
            <a:ext cx="6729046" cy="3139321"/>
          </a:xfrm>
          <a:prstGeom prst="rect">
            <a:avLst/>
          </a:prstGeom>
          <a:noFill/>
        </p:spPr>
        <p:txBody>
          <a:bodyPr wrap="square" rtlCol="0">
            <a:spAutoFit/>
          </a:bodyPr>
          <a:lstStyle/>
          <a:p>
            <a:pPr marL="342900" indent="-342900">
              <a:buFont typeface="+mj-lt"/>
              <a:buAutoNum type="arabicPeriod"/>
            </a:pPr>
            <a:r>
              <a:rPr lang="en-GB" dirty="0"/>
              <a:t>Data entry errors (human errors)</a:t>
            </a:r>
          </a:p>
          <a:p>
            <a:pPr marL="342900" indent="-342900">
              <a:buFont typeface="+mj-lt"/>
              <a:buAutoNum type="arabicPeriod"/>
            </a:pPr>
            <a:r>
              <a:rPr lang="en-GB" dirty="0"/>
              <a:t>Measurement errors (instrument errors)</a:t>
            </a:r>
          </a:p>
          <a:p>
            <a:pPr marL="342900" indent="-342900">
              <a:buFont typeface="+mj-lt"/>
              <a:buAutoNum type="arabicPeriod"/>
            </a:pPr>
            <a:r>
              <a:rPr lang="en-GB" dirty="0"/>
              <a:t>Experimental errors (data extraction or experiment planning/executing errors)</a:t>
            </a:r>
          </a:p>
          <a:p>
            <a:pPr marL="342900" indent="-342900">
              <a:buFont typeface="+mj-lt"/>
              <a:buAutoNum type="arabicPeriod"/>
            </a:pPr>
            <a:r>
              <a:rPr lang="en-GB" dirty="0"/>
              <a:t>Intentional (dummy outliers made to test detection methods)</a:t>
            </a:r>
          </a:p>
          <a:p>
            <a:pPr marL="342900" indent="-342900">
              <a:buFont typeface="+mj-lt"/>
              <a:buAutoNum type="arabicPeriod"/>
            </a:pPr>
            <a:r>
              <a:rPr lang="en-GB" dirty="0"/>
              <a:t>Data processing errors (data manipulation or data set unintended mutations)</a:t>
            </a:r>
          </a:p>
          <a:p>
            <a:pPr marL="342900" indent="-342900">
              <a:buFont typeface="+mj-lt"/>
              <a:buAutoNum type="arabicPeriod"/>
            </a:pPr>
            <a:r>
              <a:rPr lang="en-GB" dirty="0"/>
              <a:t>Sampling errors (extracting or mixing data from wrong or various sources)</a:t>
            </a:r>
          </a:p>
          <a:p>
            <a:pPr marL="342900" indent="-342900">
              <a:buFont typeface="+mj-lt"/>
              <a:buAutoNum type="arabicPeriod"/>
            </a:pPr>
            <a:r>
              <a:rPr lang="en-GB" dirty="0"/>
              <a:t>Natural (not an error, novelties in data)</a:t>
            </a:r>
          </a:p>
          <a:p>
            <a:endParaRPr lang="en-US" dirty="0"/>
          </a:p>
        </p:txBody>
      </p:sp>
    </p:spTree>
    <p:extLst>
      <p:ext uri="{BB962C8B-B14F-4D97-AF65-F5344CB8AC3E}">
        <p14:creationId xmlns:p14="http://schemas.microsoft.com/office/powerpoint/2010/main" val="4102260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6C27-C42C-1141-B33F-9980E54E58B0}"/>
              </a:ext>
            </a:extLst>
          </p:cNvPr>
          <p:cNvSpPr txBox="1"/>
          <p:nvPr/>
        </p:nvSpPr>
        <p:spPr>
          <a:xfrm>
            <a:off x="762002" y="0"/>
            <a:ext cx="10843845" cy="5847755"/>
          </a:xfrm>
          <a:prstGeom prst="rect">
            <a:avLst/>
          </a:prstGeom>
          <a:noFill/>
        </p:spPr>
        <p:txBody>
          <a:bodyPr wrap="square" rtlCol="0">
            <a:spAutoFit/>
          </a:bodyPr>
          <a:lstStyle/>
          <a:p>
            <a:r>
              <a:rPr lang="en-US" sz="3200" dirty="0">
                <a:solidFill>
                  <a:srgbClr val="FF0000"/>
                </a:solidFill>
              </a:rPr>
              <a:t>Common methods of determining an Outlier</a:t>
            </a:r>
          </a:p>
          <a:p>
            <a:endParaRPr lang="en-US" dirty="0"/>
          </a:p>
          <a:p>
            <a:r>
              <a:rPr lang="en-US" dirty="0"/>
              <a:t>1.   Sort the data and see for the extreme values</a:t>
            </a:r>
          </a:p>
          <a:p>
            <a:r>
              <a:rPr lang="en-US" dirty="0"/>
              <a:t>2.   Plotting – Boxplot, Scatterplot</a:t>
            </a:r>
          </a:p>
          <a:p>
            <a:r>
              <a:rPr lang="en-US" dirty="0"/>
              <a:t>3.   IQR Method</a:t>
            </a:r>
          </a:p>
          <a:p>
            <a:r>
              <a:rPr lang="en-US" dirty="0"/>
              <a:t>4.   Z-Score Method</a:t>
            </a:r>
          </a:p>
          <a:p>
            <a:pPr marL="342900" indent="-342900">
              <a:buAutoNum type="arabicPeriod" startAt="5"/>
            </a:pPr>
            <a:endParaRPr lang="en-US"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Why do we need to treat outliers?</a:t>
            </a:r>
          </a:p>
          <a:p>
            <a:r>
              <a:rPr lang="en-GB" dirty="0"/>
              <a:t>Outliers can impact the results of our analysis  and statistical modelling in a drastic way.</a:t>
            </a:r>
            <a:endParaRPr lang="en-US" sz="2800" dirty="0"/>
          </a:p>
        </p:txBody>
      </p:sp>
      <p:pic>
        <p:nvPicPr>
          <p:cNvPr id="3" name="Picture 2">
            <a:extLst>
              <a:ext uri="{FF2B5EF4-FFF2-40B4-BE49-F238E27FC236}">
                <a16:creationId xmlns:a16="http://schemas.microsoft.com/office/drawing/2014/main" id="{246C0F84-DFD3-0F42-84B6-51A6147AA21B}"/>
              </a:ext>
            </a:extLst>
          </p:cNvPr>
          <p:cNvPicPr>
            <a:picLocks noChangeAspect="1"/>
          </p:cNvPicPr>
          <p:nvPr/>
        </p:nvPicPr>
        <p:blipFill>
          <a:blip r:embed="rId2"/>
          <a:stretch>
            <a:fillRect/>
          </a:stretch>
        </p:blipFill>
        <p:spPr>
          <a:xfrm>
            <a:off x="4309846" y="1518614"/>
            <a:ext cx="6764743" cy="3364523"/>
          </a:xfrm>
          <a:prstGeom prst="rect">
            <a:avLst/>
          </a:prstGeom>
        </p:spPr>
      </p:pic>
    </p:spTree>
    <p:extLst>
      <p:ext uri="{BB962C8B-B14F-4D97-AF65-F5344CB8AC3E}">
        <p14:creationId xmlns:p14="http://schemas.microsoft.com/office/powerpoint/2010/main" val="7796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ED1-7AB2-5A44-B4D1-91FB78110177}"/>
              </a:ext>
            </a:extLst>
          </p:cNvPr>
          <p:cNvPicPr>
            <a:picLocks noChangeAspect="1"/>
          </p:cNvPicPr>
          <p:nvPr/>
        </p:nvPicPr>
        <p:blipFill>
          <a:blip r:embed="rId2"/>
          <a:stretch>
            <a:fillRect/>
          </a:stretch>
        </p:blipFill>
        <p:spPr>
          <a:xfrm>
            <a:off x="741582" y="621322"/>
            <a:ext cx="11450417" cy="6004215"/>
          </a:xfrm>
          <a:prstGeom prst="rect">
            <a:avLst/>
          </a:prstGeom>
        </p:spPr>
      </p:pic>
      <p:sp>
        <p:nvSpPr>
          <p:cNvPr id="3" name="TextBox 2">
            <a:extLst>
              <a:ext uri="{FF2B5EF4-FFF2-40B4-BE49-F238E27FC236}">
                <a16:creationId xmlns:a16="http://schemas.microsoft.com/office/drawing/2014/main" id="{90F47BFB-F35D-2A47-9DF6-ACA57E626A0F}"/>
              </a:ext>
            </a:extLst>
          </p:cNvPr>
          <p:cNvSpPr txBox="1"/>
          <p:nvPr/>
        </p:nvSpPr>
        <p:spPr>
          <a:xfrm>
            <a:off x="1512276" y="1031632"/>
            <a:ext cx="2484334" cy="646331"/>
          </a:xfrm>
          <a:prstGeom prst="rect">
            <a:avLst/>
          </a:prstGeom>
          <a:noFill/>
        </p:spPr>
        <p:txBody>
          <a:bodyPr wrap="none" rtlCol="0">
            <a:spAutoFit/>
          </a:bodyPr>
          <a:lstStyle/>
          <a:p>
            <a:r>
              <a:rPr lang="en-US" sz="3600" b="1" u="sng" dirty="0">
                <a:solidFill>
                  <a:srgbClr val="FF0000"/>
                </a:solidFill>
              </a:rPr>
              <a:t>IQR Method</a:t>
            </a:r>
          </a:p>
        </p:txBody>
      </p:sp>
    </p:spTree>
    <p:extLst>
      <p:ext uri="{BB962C8B-B14F-4D97-AF65-F5344CB8AC3E}">
        <p14:creationId xmlns:p14="http://schemas.microsoft.com/office/powerpoint/2010/main" val="3715989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F9D21-44D4-1743-9C06-39FE45F2A7B7}"/>
              </a:ext>
            </a:extLst>
          </p:cNvPr>
          <p:cNvSpPr txBox="1"/>
          <p:nvPr/>
        </p:nvSpPr>
        <p:spPr>
          <a:xfrm>
            <a:off x="1324706" y="703385"/>
            <a:ext cx="10339755" cy="1200329"/>
          </a:xfrm>
          <a:prstGeom prst="rect">
            <a:avLst/>
          </a:prstGeom>
          <a:noFill/>
        </p:spPr>
        <p:txBody>
          <a:bodyPr wrap="square" rtlCol="0">
            <a:spAutoFit/>
          </a:bodyPr>
          <a:lstStyle/>
          <a:p>
            <a:r>
              <a:rPr lang="en-US" dirty="0"/>
              <a:t>Q. Can you identify the outliers from the below dataset, using the IQR method?</a:t>
            </a:r>
          </a:p>
          <a:p>
            <a:r>
              <a:rPr lang="en-US" dirty="0"/>
              <a:t>     </a:t>
            </a:r>
          </a:p>
          <a:p>
            <a:r>
              <a:rPr lang="en-US" b="1" dirty="0">
                <a:solidFill>
                  <a:srgbClr val="0070C0"/>
                </a:solidFill>
              </a:rPr>
              <a:t>26.0 ℃</a:t>
            </a:r>
            <a:r>
              <a:rPr lang="en-US" b="1" dirty="0">
                <a:solidFill>
                  <a:srgbClr val="FF0000"/>
                </a:solidFill>
              </a:rPr>
              <a:t> , </a:t>
            </a:r>
            <a:r>
              <a:rPr lang="en-US" b="1" dirty="0">
                <a:solidFill>
                  <a:srgbClr val="0070C0"/>
                </a:solidFill>
              </a:rPr>
              <a:t>15.0 ℃ </a:t>
            </a:r>
            <a:r>
              <a:rPr lang="en-US" b="1" dirty="0">
                <a:solidFill>
                  <a:srgbClr val="FF0000"/>
                </a:solidFill>
              </a:rPr>
              <a:t>, </a:t>
            </a:r>
            <a:r>
              <a:rPr lang="en-US" b="1" dirty="0">
                <a:solidFill>
                  <a:srgbClr val="0070C0"/>
                </a:solidFill>
              </a:rPr>
              <a:t>20.5 ℃</a:t>
            </a:r>
            <a:r>
              <a:rPr lang="en-US" b="1" dirty="0">
                <a:solidFill>
                  <a:srgbClr val="FF0000"/>
                </a:solidFill>
              </a:rPr>
              <a:t> , </a:t>
            </a:r>
            <a:r>
              <a:rPr lang="en-US" b="1" dirty="0">
                <a:solidFill>
                  <a:srgbClr val="0070C0"/>
                </a:solidFill>
              </a:rPr>
              <a:t>31 ℃</a:t>
            </a:r>
            <a:r>
              <a:rPr lang="en-US" b="1" dirty="0">
                <a:solidFill>
                  <a:srgbClr val="FF0000"/>
                </a:solidFill>
              </a:rPr>
              <a:t> , </a:t>
            </a:r>
            <a:r>
              <a:rPr lang="en-US" b="1" dirty="0">
                <a:solidFill>
                  <a:srgbClr val="0070C0"/>
                </a:solidFill>
              </a:rPr>
              <a:t>-350.0 ℃</a:t>
            </a:r>
            <a:r>
              <a:rPr lang="en-US" b="1" dirty="0">
                <a:solidFill>
                  <a:srgbClr val="FF0000"/>
                </a:solidFill>
              </a:rPr>
              <a:t> , </a:t>
            </a:r>
            <a:r>
              <a:rPr lang="en-US" b="1" dirty="0">
                <a:solidFill>
                  <a:srgbClr val="0070C0"/>
                </a:solidFill>
              </a:rPr>
              <a:t>31.0 ℃</a:t>
            </a:r>
            <a:r>
              <a:rPr lang="en-US" b="1" dirty="0">
                <a:solidFill>
                  <a:srgbClr val="FF0000"/>
                </a:solidFill>
              </a:rPr>
              <a:t> , </a:t>
            </a:r>
            <a:r>
              <a:rPr lang="en-US" b="1" dirty="0">
                <a:solidFill>
                  <a:srgbClr val="0070C0"/>
                </a:solidFill>
              </a:rPr>
              <a:t>30.5 ℃</a:t>
            </a:r>
          </a:p>
          <a:p>
            <a:endParaRPr lang="en-US" dirty="0"/>
          </a:p>
        </p:txBody>
      </p:sp>
    </p:spTree>
    <p:extLst>
      <p:ext uri="{BB962C8B-B14F-4D97-AF65-F5344CB8AC3E}">
        <p14:creationId xmlns:p14="http://schemas.microsoft.com/office/powerpoint/2010/main" val="251972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64063"/>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p:grpSp>
        <p:nvGrpSpPr>
          <p:cNvPr id="8" name="Group 7">
            <a:extLst>
              <a:ext uri="{FF2B5EF4-FFF2-40B4-BE49-F238E27FC236}">
                <a16:creationId xmlns:a16="http://schemas.microsoft.com/office/drawing/2014/main" id="{E9315EC4-777B-1F47-B417-7F73FD895DA3}"/>
              </a:ext>
            </a:extLst>
          </p:cNvPr>
          <p:cNvGrpSpPr/>
          <p:nvPr/>
        </p:nvGrpSpPr>
        <p:grpSpPr>
          <a:xfrm>
            <a:off x="10292778" y="2520932"/>
            <a:ext cx="619920" cy="1206000"/>
            <a:chOff x="10292778" y="2520932"/>
            <a:chExt cx="619920" cy="12060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D1E1DA-4EF1-5542-8EAA-67005BCE09AB}"/>
                    </a:ext>
                  </a:extLst>
                </p14:cNvPr>
                <p14:cNvContentPartPr/>
                <p14:nvPr/>
              </p14:nvContentPartPr>
              <p14:xfrm>
                <a:off x="10292778" y="2520932"/>
                <a:ext cx="550080" cy="1199520"/>
              </p14:xfrm>
            </p:contentPart>
          </mc:Choice>
          <mc:Fallback xmlns="">
            <p:pic>
              <p:nvPicPr>
                <p:cNvPr id="6" name="Ink 5">
                  <a:extLst>
                    <a:ext uri="{FF2B5EF4-FFF2-40B4-BE49-F238E27FC236}">
                      <a16:creationId xmlns:a16="http://schemas.microsoft.com/office/drawing/2014/main" id="{0ED1E1DA-4EF1-5542-8EAA-67005BCE09AB}"/>
                    </a:ext>
                  </a:extLst>
                </p:cNvPr>
                <p:cNvPicPr/>
                <p:nvPr/>
              </p:nvPicPr>
              <p:blipFill>
                <a:blip r:embed="rId8"/>
                <a:stretch>
                  <a:fillRect/>
                </a:stretch>
              </p:blipFill>
              <p:spPr>
                <a:xfrm>
                  <a:off x="10284138" y="2511932"/>
                  <a:ext cx="567720" cy="12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1E89AB8-8596-B84E-B2DE-E5C40946869D}"/>
                    </a:ext>
                  </a:extLst>
                </p14:cNvPr>
                <p14:cNvContentPartPr/>
                <p14:nvPr/>
              </p14:nvContentPartPr>
              <p14:xfrm>
                <a:off x="10719378" y="3427052"/>
                <a:ext cx="193320" cy="299880"/>
              </p14:xfrm>
            </p:contentPart>
          </mc:Choice>
          <mc:Fallback xmlns="">
            <p:pic>
              <p:nvPicPr>
                <p:cNvPr id="7" name="Ink 6">
                  <a:extLst>
                    <a:ext uri="{FF2B5EF4-FFF2-40B4-BE49-F238E27FC236}">
                      <a16:creationId xmlns:a16="http://schemas.microsoft.com/office/drawing/2014/main" id="{D1E89AB8-8596-B84E-B2DE-E5C40946869D}"/>
                    </a:ext>
                  </a:extLst>
                </p:cNvPr>
                <p:cNvPicPr/>
                <p:nvPr/>
              </p:nvPicPr>
              <p:blipFill>
                <a:blip r:embed="rId10"/>
                <a:stretch>
                  <a:fillRect/>
                </a:stretch>
              </p:blipFill>
              <p:spPr>
                <a:xfrm>
                  <a:off x="10710378" y="3418052"/>
                  <a:ext cx="210960" cy="31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B36B52-0384-1F43-9B96-FC068CDB0B51}"/>
                  </a:ext>
                </a:extLst>
              </p14:cNvPr>
              <p14:cNvContentPartPr/>
              <p14:nvPr/>
            </p14:nvContentPartPr>
            <p14:xfrm>
              <a:off x="6318018" y="2893532"/>
              <a:ext cx="218520" cy="866520"/>
            </p14:xfrm>
          </p:contentPart>
        </mc:Choice>
        <mc:Fallback xmlns="">
          <p:pic>
            <p:nvPicPr>
              <p:cNvPr id="9" name="Ink 8">
                <a:extLst>
                  <a:ext uri="{FF2B5EF4-FFF2-40B4-BE49-F238E27FC236}">
                    <a16:creationId xmlns:a16="http://schemas.microsoft.com/office/drawing/2014/main" id="{36B36B52-0384-1F43-9B96-FC068CDB0B51}"/>
                  </a:ext>
                </a:extLst>
              </p:cNvPr>
              <p:cNvPicPr/>
              <p:nvPr/>
            </p:nvPicPr>
            <p:blipFill>
              <a:blip r:embed="rId12"/>
              <a:stretch>
                <a:fillRect/>
              </a:stretch>
            </p:blipFill>
            <p:spPr>
              <a:xfrm>
                <a:off x="6309378" y="2884532"/>
                <a:ext cx="23616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D05E846-6A5B-434D-8B66-5290E6BB1F65}"/>
                  </a:ext>
                </a:extLst>
              </p14:cNvPr>
              <p14:cNvContentPartPr/>
              <p14:nvPr/>
            </p14:nvContentPartPr>
            <p14:xfrm>
              <a:off x="8353458" y="2922692"/>
              <a:ext cx="550800" cy="795240"/>
            </p14:xfrm>
          </p:contentPart>
        </mc:Choice>
        <mc:Fallback xmlns="">
          <p:pic>
            <p:nvPicPr>
              <p:cNvPr id="10" name="Ink 9">
                <a:extLst>
                  <a:ext uri="{FF2B5EF4-FFF2-40B4-BE49-F238E27FC236}">
                    <a16:creationId xmlns:a16="http://schemas.microsoft.com/office/drawing/2014/main" id="{3D05E846-6A5B-434D-8B66-5290E6BB1F65}"/>
                  </a:ext>
                </a:extLst>
              </p:cNvPr>
              <p:cNvPicPr/>
              <p:nvPr/>
            </p:nvPicPr>
            <p:blipFill>
              <a:blip r:embed="rId14"/>
              <a:stretch>
                <a:fillRect/>
              </a:stretch>
            </p:blipFill>
            <p:spPr>
              <a:xfrm>
                <a:off x="8344458" y="2913692"/>
                <a:ext cx="5684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sp>
        <p:nvSpPr>
          <p:cNvPr id="13" name="TextBox 12">
            <a:extLst>
              <a:ext uri="{FF2B5EF4-FFF2-40B4-BE49-F238E27FC236}">
                <a16:creationId xmlns:a16="http://schemas.microsoft.com/office/drawing/2014/main" id="{DE7FE7D2-A05B-C94C-97A9-1C4C61659C6A}"/>
              </a:ext>
            </a:extLst>
          </p:cNvPr>
          <p:cNvSpPr txBox="1"/>
          <p:nvPr/>
        </p:nvSpPr>
        <p:spPr>
          <a:xfrm>
            <a:off x="1243013" y="4947160"/>
            <a:ext cx="3617364" cy="830997"/>
          </a:xfrm>
          <a:prstGeom prst="rect">
            <a:avLst/>
          </a:prstGeom>
          <a:noFill/>
        </p:spPr>
        <p:txBody>
          <a:bodyPr wrap="square" rtlCol="0">
            <a:spAutoFit/>
          </a:bodyPr>
          <a:lstStyle/>
          <a:p>
            <a:r>
              <a:rPr lang="en-US" sz="2400" b="1" dirty="0">
                <a:solidFill>
                  <a:srgbClr val="FF0000"/>
                </a:solidFill>
              </a:rPr>
              <a:t>Outliers &lt;  Q1 – 1.5 (IQR)</a:t>
            </a:r>
          </a:p>
          <a:p>
            <a:r>
              <a:rPr lang="en-US" sz="2400" b="1" dirty="0">
                <a:solidFill>
                  <a:srgbClr val="FF0000"/>
                </a:solidFill>
              </a:rPr>
              <a:t>              &gt;  Q3 + 1.5 (IQR)</a:t>
            </a:r>
          </a:p>
        </p:txBody>
      </p:sp>
      <p:sp>
        <p:nvSpPr>
          <p:cNvPr id="14" name="TextBox 13">
            <a:extLst>
              <a:ext uri="{FF2B5EF4-FFF2-40B4-BE49-F238E27FC236}">
                <a16:creationId xmlns:a16="http://schemas.microsoft.com/office/drawing/2014/main" id="{FB70C336-D1A9-314D-992E-A9E618D75796}"/>
              </a:ext>
            </a:extLst>
          </p:cNvPr>
          <p:cNvSpPr txBox="1"/>
          <p:nvPr/>
        </p:nvSpPr>
        <p:spPr>
          <a:xfrm>
            <a:off x="8270878" y="4939070"/>
            <a:ext cx="2895344" cy="830997"/>
          </a:xfrm>
          <a:prstGeom prst="rect">
            <a:avLst/>
          </a:prstGeom>
          <a:noFill/>
        </p:spPr>
        <p:txBody>
          <a:bodyPr wrap="none" rtlCol="0">
            <a:spAutoFit/>
          </a:bodyPr>
          <a:lstStyle/>
          <a:p>
            <a:r>
              <a:rPr lang="en-US" sz="2400" b="1" dirty="0">
                <a:solidFill>
                  <a:srgbClr val="FF0000"/>
                </a:solidFill>
              </a:rPr>
              <a:t>25 – 1.5 (11) = 8.5</a:t>
            </a:r>
          </a:p>
          <a:p>
            <a:r>
              <a:rPr lang="en-US" sz="2400" b="1" dirty="0">
                <a:solidFill>
                  <a:srgbClr val="FF0000"/>
                </a:solidFill>
              </a:rPr>
              <a:t>36 + 1.5 (11) = 52.5</a:t>
            </a:r>
          </a:p>
        </p:txBody>
      </p:sp>
      <p:cxnSp>
        <p:nvCxnSpPr>
          <p:cNvPr id="16" name="Straight Arrow Connector 15">
            <a:extLst>
              <a:ext uri="{FF2B5EF4-FFF2-40B4-BE49-F238E27FC236}">
                <a16:creationId xmlns:a16="http://schemas.microsoft.com/office/drawing/2014/main" id="{4ED2735F-8BA9-304F-A154-56E44532A02E}"/>
              </a:ext>
            </a:extLst>
          </p:cNvPr>
          <p:cNvCxnSpPr>
            <a:cxnSpLocks/>
          </p:cNvCxnSpPr>
          <p:nvPr/>
        </p:nvCxnSpPr>
        <p:spPr>
          <a:xfrm>
            <a:off x="4860377" y="5143500"/>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D1B469C-2102-B046-A82B-774E14A5E453}"/>
              </a:ext>
            </a:extLst>
          </p:cNvPr>
          <p:cNvCxnSpPr>
            <a:cxnSpLocks/>
          </p:cNvCxnSpPr>
          <p:nvPr/>
        </p:nvCxnSpPr>
        <p:spPr>
          <a:xfrm>
            <a:off x="4860377" y="5567362"/>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AEF273B-4546-DE4D-B841-FB0E394E2258}"/>
              </a:ext>
            </a:extLst>
          </p:cNvPr>
          <p:cNvSpPr txBox="1"/>
          <p:nvPr/>
        </p:nvSpPr>
        <p:spPr>
          <a:xfrm>
            <a:off x="1698811" y="6058496"/>
            <a:ext cx="8997207" cy="461665"/>
          </a:xfrm>
          <a:prstGeom prst="rect">
            <a:avLst/>
          </a:prstGeom>
          <a:noFill/>
        </p:spPr>
        <p:txBody>
          <a:bodyPr wrap="none" rtlCol="0">
            <a:spAutoFit/>
          </a:bodyPr>
          <a:lstStyle/>
          <a:p>
            <a:r>
              <a:rPr lang="en-US" sz="2400" b="1" dirty="0">
                <a:solidFill>
                  <a:srgbClr val="FF0000"/>
                </a:solidFill>
              </a:rPr>
              <a:t>Hence, we can say that 59 is the only outlier we have in our dataset.</a:t>
            </a:r>
          </a:p>
        </p:txBody>
      </p:sp>
    </p:spTree>
    <p:extLst>
      <p:ext uri="{BB962C8B-B14F-4D97-AF65-F5344CB8AC3E}">
        <p14:creationId xmlns:p14="http://schemas.microsoft.com/office/powerpoint/2010/main" val="3871712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D08F7-A6DC-E647-BE38-3137E994EF9F}"/>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386323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B3C56-DC2D-7148-9176-5AA61F4ED03E}"/>
              </a:ext>
            </a:extLst>
          </p:cNvPr>
          <p:cNvSpPr txBox="1"/>
          <p:nvPr/>
        </p:nvSpPr>
        <p:spPr>
          <a:xfrm>
            <a:off x="1138473" y="155985"/>
            <a:ext cx="2917402" cy="584775"/>
          </a:xfrm>
          <a:prstGeom prst="rect">
            <a:avLst/>
          </a:prstGeom>
          <a:noFill/>
        </p:spPr>
        <p:txBody>
          <a:bodyPr wrap="none" rtlCol="0">
            <a:spAutoFit/>
          </a:bodyPr>
          <a:lstStyle/>
          <a:p>
            <a:r>
              <a:rPr lang="en-US" sz="3200" b="1" u="sng" dirty="0">
                <a:solidFill>
                  <a:srgbClr val="FF0000"/>
                </a:solidFill>
              </a:rPr>
              <a:t>Z-Score Method</a:t>
            </a:r>
          </a:p>
        </p:txBody>
      </p:sp>
      <p:sp>
        <p:nvSpPr>
          <p:cNvPr id="3" name="TextBox 2">
            <a:extLst>
              <a:ext uri="{FF2B5EF4-FFF2-40B4-BE49-F238E27FC236}">
                <a16:creationId xmlns:a16="http://schemas.microsoft.com/office/drawing/2014/main" id="{7C7FBBF3-EB46-864A-A658-7ABDD1C3E117}"/>
              </a:ext>
            </a:extLst>
          </p:cNvPr>
          <p:cNvSpPr txBox="1"/>
          <p:nvPr/>
        </p:nvSpPr>
        <p:spPr>
          <a:xfrm>
            <a:off x="1138473" y="752484"/>
            <a:ext cx="10187354" cy="5786199"/>
          </a:xfrm>
          <a:prstGeom prst="rect">
            <a:avLst/>
          </a:prstGeom>
          <a:noFill/>
        </p:spPr>
        <p:txBody>
          <a:bodyPr wrap="square" rtlCol="0">
            <a:spAutoFit/>
          </a:bodyPr>
          <a:lstStyle/>
          <a:p>
            <a:r>
              <a:rPr lang="en-US" b="1" dirty="0"/>
              <a:t>What is Z-Score?</a:t>
            </a:r>
          </a:p>
          <a:p>
            <a:endParaRPr lang="en-US" dirty="0"/>
          </a:p>
          <a:p>
            <a:r>
              <a:rPr lang="en-GB" sz="1600" dirty="0"/>
              <a:t>Z-scores can quantify the unusualness of an observation when your data follow the normal distribution. Z-scores are the number of standard deviations above and below the mean that each value falls, assuming a Normal distribution.</a:t>
            </a:r>
          </a:p>
          <a:p>
            <a:endParaRPr lang="en-GB" sz="1600" dirty="0"/>
          </a:p>
          <a:p>
            <a:r>
              <a:rPr lang="en-GB" sz="1600" dirty="0"/>
              <a:t>For example, a Z-score of 2 indicates that an observation is two standard deviations above the average while a Z-score of -2 signifies it is two standard deviations below the mean.</a:t>
            </a:r>
          </a:p>
          <a:p>
            <a:endParaRPr lang="en-GB" sz="1600" dirty="0"/>
          </a:p>
          <a:p>
            <a:endParaRPr lang="en-GB" sz="1600" dirty="0"/>
          </a:p>
          <a:p>
            <a:r>
              <a:rPr lang="en-GB" b="1" dirty="0"/>
              <a:t>Z-Score Formula?</a:t>
            </a:r>
          </a:p>
          <a:p>
            <a:endParaRPr lang="en-GB" b="1" dirty="0"/>
          </a:p>
          <a:p>
            <a:endParaRPr lang="en-GB" sz="1600" dirty="0"/>
          </a:p>
          <a:p>
            <a:endParaRPr lang="en-US" sz="1600" dirty="0"/>
          </a:p>
          <a:p>
            <a:endParaRPr lang="en-US" sz="1600" dirty="0"/>
          </a:p>
          <a:p>
            <a:endParaRPr lang="en-GB" dirty="0"/>
          </a:p>
          <a:p>
            <a:endParaRPr lang="en-GB" dirty="0"/>
          </a:p>
          <a:p>
            <a:endParaRPr lang="en-GB" dirty="0"/>
          </a:p>
          <a:p>
            <a:r>
              <a:rPr lang="en-GB" b="1" dirty="0"/>
              <a:t>Point to understand:</a:t>
            </a:r>
          </a:p>
          <a:p>
            <a:endParaRPr lang="en-GB" dirty="0"/>
          </a:p>
          <a:p>
            <a:r>
              <a:rPr lang="en-GB" sz="1600" dirty="0"/>
              <a:t>The further away an observation’s Z-score is from zero, the more unusual it is. A standard cut-off value for finding outliers are Z-scores of +/-3 or further from zero. In a population that follows the normal distribution, Z-score values more extreme than +/- 3 have a probability of 0.0027 (2 * 0.00135), which is about 1 in 370 observations.</a:t>
            </a:r>
            <a:endParaRPr lang="en-US" sz="1600" dirty="0"/>
          </a:p>
        </p:txBody>
      </p:sp>
      <p:pic>
        <p:nvPicPr>
          <p:cNvPr id="1026" name="Picture 2" descr="z-score equation">
            <a:extLst>
              <a:ext uri="{FF2B5EF4-FFF2-40B4-BE49-F238E27FC236}">
                <a16:creationId xmlns:a16="http://schemas.microsoft.com/office/drawing/2014/main" id="{2A3EF822-ABD1-404C-B2AA-A86CC9DD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875" y="3429000"/>
            <a:ext cx="1196115" cy="528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CF89F6-1D82-1C41-931D-C31EEEB583C0}"/>
              </a:ext>
            </a:extLst>
          </p:cNvPr>
          <p:cNvPicPr>
            <a:picLocks noChangeAspect="1"/>
          </p:cNvPicPr>
          <p:nvPr/>
        </p:nvPicPr>
        <p:blipFill>
          <a:blip r:embed="rId3"/>
          <a:stretch>
            <a:fillRect/>
          </a:stretch>
        </p:blipFill>
        <p:spPr>
          <a:xfrm>
            <a:off x="6882493" y="2383692"/>
            <a:ext cx="4986835" cy="3324556"/>
          </a:xfrm>
          <a:prstGeom prst="rect">
            <a:avLst/>
          </a:prstGeom>
        </p:spPr>
      </p:pic>
    </p:spTree>
    <p:extLst>
      <p:ext uri="{BB962C8B-B14F-4D97-AF65-F5344CB8AC3E}">
        <p14:creationId xmlns:p14="http://schemas.microsoft.com/office/powerpoint/2010/main" val="3601298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3" name="TextBox 2">
            <a:extLst>
              <a:ext uri="{FF2B5EF4-FFF2-40B4-BE49-F238E27FC236}">
                <a16:creationId xmlns:a16="http://schemas.microsoft.com/office/drawing/2014/main" id="{7F3CEB2D-E2D6-684F-A718-293004D4D5A1}"/>
              </a:ext>
            </a:extLst>
          </p:cNvPr>
          <p:cNvSpPr txBox="1"/>
          <p:nvPr/>
        </p:nvSpPr>
        <p:spPr>
          <a:xfrm>
            <a:off x="1699846" y="2469720"/>
            <a:ext cx="1451038" cy="646331"/>
          </a:xfrm>
          <a:prstGeom prst="rect">
            <a:avLst/>
          </a:prstGeom>
          <a:noFill/>
        </p:spPr>
        <p:txBody>
          <a:bodyPr wrap="none" rtlCol="0">
            <a:spAutoFit/>
          </a:bodyPr>
          <a:lstStyle/>
          <a:p>
            <a:r>
              <a:rPr lang="en-US" dirty="0"/>
              <a:t>Mean = 2.66</a:t>
            </a:r>
          </a:p>
          <a:p>
            <a:r>
              <a:rPr lang="en-US" dirty="0"/>
              <a:t>Std = 3.36</a:t>
            </a:r>
          </a:p>
        </p:txBody>
      </p:sp>
      <p:sp>
        <p:nvSpPr>
          <p:cNvPr id="4" name="TextBox 3">
            <a:extLst>
              <a:ext uri="{FF2B5EF4-FFF2-40B4-BE49-F238E27FC236}">
                <a16:creationId xmlns:a16="http://schemas.microsoft.com/office/drawing/2014/main" id="{D4445A25-1370-3045-9D71-E69EF5A56236}"/>
              </a:ext>
            </a:extLst>
          </p:cNvPr>
          <p:cNvSpPr txBox="1"/>
          <p:nvPr/>
        </p:nvSpPr>
        <p:spPr>
          <a:xfrm>
            <a:off x="1699846" y="3429000"/>
            <a:ext cx="3749616" cy="1200329"/>
          </a:xfrm>
          <a:prstGeom prst="rect">
            <a:avLst/>
          </a:prstGeom>
          <a:noFill/>
        </p:spPr>
        <p:txBody>
          <a:bodyPr wrap="none" rtlCol="0">
            <a:spAutoFit/>
          </a:bodyPr>
          <a:lstStyle/>
          <a:p>
            <a:r>
              <a:rPr lang="en-US" dirty="0"/>
              <a:t>Z (1) = (1 – 2.66)/3.36 = </a:t>
            </a:r>
            <a:r>
              <a:rPr lang="en-GB" dirty="0"/>
              <a:t>-0.49405</a:t>
            </a:r>
            <a:endParaRPr lang="en-US" dirty="0"/>
          </a:p>
          <a:p>
            <a:r>
              <a:rPr lang="en-US" dirty="0"/>
              <a:t>Z(2) = (2 – 2.66)/3.36 = </a:t>
            </a:r>
            <a:r>
              <a:rPr lang="en-GB" dirty="0"/>
              <a:t>-0.19643</a:t>
            </a:r>
            <a:endParaRPr lang="en-US" dirty="0"/>
          </a:p>
          <a:p>
            <a:r>
              <a:rPr lang="en-US" dirty="0"/>
              <a:t>Z(3) = (3 – 2.66)/3.36 = </a:t>
            </a:r>
            <a:r>
              <a:rPr lang="en-GB" dirty="0"/>
              <a:t>0.10119</a:t>
            </a:r>
            <a:endParaRPr lang="en-US" dirty="0"/>
          </a:p>
          <a:p>
            <a:r>
              <a:rPr lang="en-US" dirty="0"/>
              <a:t>Z(15) = (15 – 2.66)/3.36 = </a:t>
            </a:r>
            <a:r>
              <a:rPr lang="en-GB" dirty="0">
                <a:solidFill>
                  <a:srgbClr val="FF0000"/>
                </a:solidFill>
              </a:rPr>
              <a:t>3.67262</a:t>
            </a:r>
            <a:endParaRPr lang="en-US" dirty="0">
              <a:solidFill>
                <a:srgbClr val="FF0000"/>
              </a:solidFill>
            </a:endParaRPr>
          </a:p>
        </p:txBody>
      </p:sp>
      <p:sp>
        <p:nvSpPr>
          <p:cNvPr id="6" name="TextBox 5">
            <a:extLst>
              <a:ext uri="{FF2B5EF4-FFF2-40B4-BE49-F238E27FC236}">
                <a16:creationId xmlns:a16="http://schemas.microsoft.com/office/drawing/2014/main" id="{6B22D38C-5B0C-F248-9B5E-36E787CD2E08}"/>
              </a:ext>
            </a:extLst>
          </p:cNvPr>
          <p:cNvSpPr txBox="1"/>
          <p:nvPr/>
        </p:nvSpPr>
        <p:spPr>
          <a:xfrm>
            <a:off x="1699846" y="5316580"/>
            <a:ext cx="9378273" cy="646331"/>
          </a:xfrm>
          <a:prstGeom prst="rect">
            <a:avLst/>
          </a:prstGeom>
          <a:noFill/>
        </p:spPr>
        <p:txBody>
          <a:bodyPr wrap="none" rtlCol="0">
            <a:spAutoFit/>
          </a:bodyPr>
          <a:lstStyle/>
          <a:p>
            <a:r>
              <a:rPr lang="en-US" dirty="0"/>
              <a:t>We will term the point outlier if it has a z-score of 3 or above (in any side -  positive or negative). </a:t>
            </a:r>
          </a:p>
          <a:p>
            <a:r>
              <a:rPr lang="en-US" dirty="0"/>
              <a:t>Hence, here the outlier is 15. </a:t>
            </a:r>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46404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0D12-1CF2-B147-B7FC-9C60E43194A7}"/>
              </a:ext>
            </a:extLst>
          </p:cNvPr>
          <p:cNvSpPr txBox="1"/>
          <p:nvPr/>
        </p:nvSpPr>
        <p:spPr>
          <a:xfrm>
            <a:off x="2485292" y="3012831"/>
            <a:ext cx="2097241" cy="584775"/>
          </a:xfrm>
          <a:prstGeom prst="rect">
            <a:avLst/>
          </a:prstGeom>
          <a:noFill/>
        </p:spPr>
        <p:txBody>
          <a:bodyPr wrap="none" rtlCol="0">
            <a:spAutoFit/>
          </a:bodyPr>
          <a:lstStyle/>
          <a:p>
            <a:r>
              <a:rPr lang="en-US" sz="3200" u="sng" dirty="0"/>
              <a:t>Covariance</a:t>
            </a:r>
          </a:p>
        </p:txBody>
      </p:sp>
    </p:spTree>
    <p:extLst>
      <p:ext uri="{BB962C8B-B14F-4D97-AF65-F5344CB8AC3E}">
        <p14:creationId xmlns:p14="http://schemas.microsoft.com/office/powerpoint/2010/main" val="4273162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86E5D-CBD0-7E46-B865-8F549B0B15F8}"/>
              </a:ext>
            </a:extLst>
          </p:cNvPr>
          <p:cNvSpPr txBox="1"/>
          <p:nvPr/>
        </p:nvSpPr>
        <p:spPr>
          <a:xfrm>
            <a:off x="945662" y="103225"/>
            <a:ext cx="1858137" cy="523220"/>
          </a:xfrm>
          <a:prstGeom prst="rect">
            <a:avLst/>
          </a:prstGeom>
          <a:noFill/>
        </p:spPr>
        <p:txBody>
          <a:bodyPr wrap="none" rtlCol="0">
            <a:spAutoFit/>
          </a:bodyPr>
          <a:lstStyle/>
          <a:p>
            <a:r>
              <a:rPr lang="en-US" sz="2800" dirty="0"/>
              <a:t>Covariance</a:t>
            </a:r>
          </a:p>
        </p:txBody>
      </p:sp>
      <p:pic>
        <p:nvPicPr>
          <p:cNvPr id="3" name="Picture 2">
            <a:extLst>
              <a:ext uri="{FF2B5EF4-FFF2-40B4-BE49-F238E27FC236}">
                <a16:creationId xmlns:a16="http://schemas.microsoft.com/office/drawing/2014/main" id="{E74007CF-759D-384B-862B-8B51FDE002D4}"/>
              </a:ext>
            </a:extLst>
          </p:cNvPr>
          <p:cNvPicPr>
            <a:picLocks noChangeAspect="1"/>
          </p:cNvPicPr>
          <p:nvPr/>
        </p:nvPicPr>
        <p:blipFill>
          <a:blip r:embed="rId2"/>
          <a:stretch>
            <a:fillRect/>
          </a:stretch>
        </p:blipFill>
        <p:spPr>
          <a:xfrm>
            <a:off x="945662" y="1347232"/>
            <a:ext cx="4873480" cy="2351454"/>
          </a:xfrm>
          <a:prstGeom prst="rect">
            <a:avLst/>
          </a:prstGeom>
        </p:spPr>
      </p:pic>
      <p:sp>
        <p:nvSpPr>
          <p:cNvPr id="5" name="TextBox 4">
            <a:extLst>
              <a:ext uri="{FF2B5EF4-FFF2-40B4-BE49-F238E27FC236}">
                <a16:creationId xmlns:a16="http://schemas.microsoft.com/office/drawing/2014/main" id="{B207B207-6E5C-1648-9A49-1B4DA973E806}"/>
              </a:ext>
            </a:extLst>
          </p:cNvPr>
          <p:cNvSpPr txBox="1"/>
          <p:nvPr/>
        </p:nvSpPr>
        <p:spPr>
          <a:xfrm>
            <a:off x="7504912" y="3632047"/>
            <a:ext cx="1390124" cy="369332"/>
          </a:xfrm>
          <a:prstGeom prst="rect">
            <a:avLst/>
          </a:prstGeom>
          <a:noFill/>
        </p:spPr>
        <p:txBody>
          <a:bodyPr wrap="none" rtlCol="0">
            <a:spAutoFit/>
          </a:bodyPr>
          <a:lstStyle/>
          <a:p>
            <a:r>
              <a:rPr lang="en-US" dirty="0"/>
              <a:t>x &gt; </a:t>
            </a:r>
            <a:r>
              <a:rPr lang="el-GR" dirty="0"/>
              <a:t>μ</a:t>
            </a:r>
            <a:r>
              <a:rPr lang="en-GB" baseline="-25000" dirty="0"/>
              <a:t>x, </a:t>
            </a:r>
            <a:r>
              <a:rPr lang="en-US" dirty="0"/>
              <a:t>y &gt; </a:t>
            </a:r>
            <a:r>
              <a:rPr lang="el-GR" dirty="0"/>
              <a:t>μ</a:t>
            </a:r>
            <a:r>
              <a:rPr lang="en-GB" baseline="-25000" dirty="0"/>
              <a:t>y</a:t>
            </a:r>
            <a:r>
              <a:rPr lang="en-US" dirty="0"/>
              <a:t> </a:t>
            </a:r>
          </a:p>
        </p:txBody>
      </p:sp>
      <p:sp>
        <p:nvSpPr>
          <p:cNvPr id="6" name="TextBox 5">
            <a:extLst>
              <a:ext uri="{FF2B5EF4-FFF2-40B4-BE49-F238E27FC236}">
                <a16:creationId xmlns:a16="http://schemas.microsoft.com/office/drawing/2014/main" id="{4398634F-BDC2-7B40-9101-FCFD4805D039}"/>
              </a:ext>
            </a:extLst>
          </p:cNvPr>
          <p:cNvSpPr txBox="1"/>
          <p:nvPr/>
        </p:nvSpPr>
        <p:spPr>
          <a:xfrm>
            <a:off x="7509344" y="4230720"/>
            <a:ext cx="1390124" cy="369332"/>
          </a:xfrm>
          <a:prstGeom prst="rect">
            <a:avLst/>
          </a:prstGeom>
          <a:noFill/>
        </p:spPr>
        <p:txBody>
          <a:bodyPr wrap="none" rtlCol="0">
            <a:spAutoFit/>
          </a:bodyPr>
          <a:lstStyle/>
          <a:p>
            <a:r>
              <a:rPr lang="en-US" dirty="0"/>
              <a:t>x &lt; </a:t>
            </a:r>
            <a:r>
              <a:rPr lang="el-GR" dirty="0"/>
              <a:t>μ</a:t>
            </a:r>
            <a:r>
              <a:rPr lang="en-GB" baseline="-25000" dirty="0"/>
              <a:t>x, </a:t>
            </a:r>
            <a:r>
              <a:rPr lang="en-US" dirty="0"/>
              <a:t>y &lt; </a:t>
            </a:r>
            <a:r>
              <a:rPr lang="el-GR" dirty="0"/>
              <a:t>μ</a:t>
            </a:r>
            <a:r>
              <a:rPr lang="en-GB" baseline="-25000" dirty="0"/>
              <a:t>y</a:t>
            </a:r>
            <a:r>
              <a:rPr lang="en-US" dirty="0"/>
              <a:t> </a:t>
            </a:r>
          </a:p>
        </p:txBody>
      </p:sp>
      <p:sp>
        <p:nvSpPr>
          <p:cNvPr id="7" name="TextBox 6">
            <a:extLst>
              <a:ext uri="{FF2B5EF4-FFF2-40B4-BE49-F238E27FC236}">
                <a16:creationId xmlns:a16="http://schemas.microsoft.com/office/drawing/2014/main" id="{6F2816E8-B03D-8946-A1B6-1F2FA835A6D0}"/>
              </a:ext>
            </a:extLst>
          </p:cNvPr>
          <p:cNvSpPr txBox="1"/>
          <p:nvPr/>
        </p:nvSpPr>
        <p:spPr>
          <a:xfrm>
            <a:off x="7504912" y="4801476"/>
            <a:ext cx="760144" cy="369332"/>
          </a:xfrm>
          <a:prstGeom prst="rect">
            <a:avLst/>
          </a:prstGeom>
          <a:noFill/>
        </p:spPr>
        <p:txBody>
          <a:bodyPr wrap="none" rtlCol="0">
            <a:spAutoFit/>
          </a:bodyPr>
          <a:lstStyle/>
          <a:p>
            <a:r>
              <a:rPr lang="en-US" dirty="0"/>
              <a:t>x &gt; </a:t>
            </a:r>
            <a:r>
              <a:rPr lang="el-GR" dirty="0"/>
              <a:t>μ</a:t>
            </a:r>
            <a:r>
              <a:rPr lang="en-GB" baseline="-25000" dirty="0"/>
              <a:t>x,</a:t>
            </a:r>
            <a:endParaRPr lang="en-US" dirty="0"/>
          </a:p>
        </p:txBody>
      </p:sp>
      <p:sp>
        <p:nvSpPr>
          <p:cNvPr id="8" name="TextBox 7">
            <a:extLst>
              <a:ext uri="{FF2B5EF4-FFF2-40B4-BE49-F238E27FC236}">
                <a16:creationId xmlns:a16="http://schemas.microsoft.com/office/drawing/2014/main" id="{354CB420-A2D7-8E48-8067-86EC731A7028}"/>
              </a:ext>
            </a:extLst>
          </p:cNvPr>
          <p:cNvSpPr txBox="1"/>
          <p:nvPr/>
        </p:nvSpPr>
        <p:spPr>
          <a:xfrm>
            <a:off x="7508554" y="5427889"/>
            <a:ext cx="817853" cy="369332"/>
          </a:xfrm>
          <a:prstGeom prst="rect">
            <a:avLst/>
          </a:prstGeom>
          <a:noFill/>
        </p:spPr>
        <p:txBody>
          <a:bodyPr wrap="none" rtlCol="0">
            <a:spAutoFit/>
          </a:bodyPr>
          <a:lstStyle/>
          <a:p>
            <a:r>
              <a:rPr lang="en-US" dirty="0"/>
              <a:t>x &lt; </a:t>
            </a:r>
            <a:r>
              <a:rPr lang="el-GR" dirty="0"/>
              <a:t>μ</a:t>
            </a:r>
            <a:r>
              <a:rPr lang="en-GB" baseline="-25000" dirty="0"/>
              <a:t>x,</a:t>
            </a:r>
            <a:r>
              <a:rPr lang="en-US" dirty="0"/>
              <a:t> </a:t>
            </a:r>
          </a:p>
        </p:txBody>
      </p:sp>
      <p:sp>
        <p:nvSpPr>
          <p:cNvPr id="9" name="TextBox 8">
            <a:extLst>
              <a:ext uri="{FF2B5EF4-FFF2-40B4-BE49-F238E27FC236}">
                <a16:creationId xmlns:a16="http://schemas.microsoft.com/office/drawing/2014/main" id="{7981D29D-661D-7D44-B966-753B1F0E2E3A}"/>
              </a:ext>
            </a:extLst>
          </p:cNvPr>
          <p:cNvSpPr txBox="1"/>
          <p:nvPr/>
        </p:nvSpPr>
        <p:spPr>
          <a:xfrm>
            <a:off x="9978372" y="3619122"/>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3EE98FEE-FDE9-1B46-B35D-0F6E259DEA76}"/>
              </a:ext>
            </a:extLst>
          </p:cNvPr>
          <p:cNvSpPr txBox="1"/>
          <p:nvPr/>
        </p:nvSpPr>
        <p:spPr>
          <a:xfrm>
            <a:off x="9057176" y="4253804"/>
            <a:ext cx="242374"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735E7C78-9702-6B49-9802-A53225EAFE36}"/>
              </a:ext>
            </a:extLst>
          </p:cNvPr>
          <p:cNvSpPr txBox="1"/>
          <p:nvPr/>
        </p:nvSpPr>
        <p:spPr>
          <a:xfrm>
            <a:off x="9057176" y="3658738"/>
            <a:ext cx="319318"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6CF0C2DC-8FD3-B74A-BA75-A4F78594929A}"/>
              </a:ext>
            </a:extLst>
          </p:cNvPr>
          <p:cNvSpPr txBox="1"/>
          <p:nvPr/>
        </p:nvSpPr>
        <p:spPr>
          <a:xfrm>
            <a:off x="9978372" y="4253804"/>
            <a:ext cx="242374" cy="369332"/>
          </a:xfrm>
          <a:prstGeom prst="rect">
            <a:avLst/>
          </a:prstGeom>
          <a:noFill/>
        </p:spPr>
        <p:txBody>
          <a:bodyPr wrap="none" rtlCol="0">
            <a:spAutoFit/>
          </a:bodyPr>
          <a:lstStyle/>
          <a:p>
            <a:r>
              <a:rPr lang="en-US" dirty="0"/>
              <a:t>-</a:t>
            </a:r>
          </a:p>
        </p:txBody>
      </p:sp>
      <p:sp>
        <p:nvSpPr>
          <p:cNvPr id="14" name="TextBox 13">
            <a:extLst>
              <a:ext uri="{FF2B5EF4-FFF2-40B4-BE49-F238E27FC236}">
                <a16:creationId xmlns:a16="http://schemas.microsoft.com/office/drawing/2014/main" id="{3BD5E61D-40D6-B146-8C13-853A28409086}"/>
              </a:ext>
            </a:extLst>
          </p:cNvPr>
          <p:cNvSpPr txBox="1"/>
          <p:nvPr/>
        </p:nvSpPr>
        <p:spPr>
          <a:xfrm>
            <a:off x="9057176" y="4846736"/>
            <a:ext cx="319318"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693C4069-1656-FC4B-A408-5D84FF467332}"/>
              </a:ext>
            </a:extLst>
          </p:cNvPr>
          <p:cNvSpPr txBox="1"/>
          <p:nvPr/>
        </p:nvSpPr>
        <p:spPr>
          <a:xfrm>
            <a:off x="9978372" y="4888486"/>
            <a:ext cx="242374"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6EE0F76B-4893-5042-B465-4D6D75B395A4}"/>
              </a:ext>
            </a:extLst>
          </p:cNvPr>
          <p:cNvSpPr txBox="1"/>
          <p:nvPr/>
        </p:nvSpPr>
        <p:spPr>
          <a:xfrm>
            <a:off x="9057176" y="5441802"/>
            <a:ext cx="24237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84C177AA-F86C-B143-ADA9-5A9216967A27}"/>
              </a:ext>
            </a:extLst>
          </p:cNvPr>
          <p:cNvSpPr txBox="1"/>
          <p:nvPr/>
        </p:nvSpPr>
        <p:spPr>
          <a:xfrm>
            <a:off x="9978372" y="5442829"/>
            <a:ext cx="31931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53A6B8C9-E739-C94D-8EDD-35DACCF7217D}"/>
              </a:ext>
            </a:extLst>
          </p:cNvPr>
          <p:cNvSpPr/>
          <p:nvPr/>
        </p:nvSpPr>
        <p:spPr>
          <a:xfrm>
            <a:off x="8145511" y="4797288"/>
            <a:ext cx="718466" cy="369332"/>
          </a:xfrm>
          <a:prstGeom prst="rect">
            <a:avLst/>
          </a:prstGeom>
        </p:spPr>
        <p:txBody>
          <a:bodyPr wrap="none">
            <a:spAutoFit/>
          </a:bodyPr>
          <a:lstStyle/>
          <a:p>
            <a:r>
              <a:rPr lang="en-US" dirty="0"/>
              <a:t>y &lt; </a:t>
            </a:r>
            <a:r>
              <a:rPr lang="el-GR" dirty="0"/>
              <a:t>μ</a:t>
            </a:r>
            <a:r>
              <a:rPr lang="en-GB" baseline="-25000" dirty="0"/>
              <a:t>y</a:t>
            </a:r>
            <a:endParaRPr lang="en-US" dirty="0"/>
          </a:p>
        </p:txBody>
      </p:sp>
      <p:sp>
        <p:nvSpPr>
          <p:cNvPr id="19" name="Rectangle 18">
            <a:extLst>
              <a:ext uri="{FF2B5EF4-FFF2-40B4-BE49-F238E27FC236}">
                <a16:creationId xmlns:a16="http://schemas.microsoft.com/office/drawing/2014/main" id="{B5C43364-2561-054D-ADE4-26C37ABD6EBC}"/>
              </a:ext>
            </a:extLst>
          </p:cNvPr>
          <p:cNvSpPr/>
          <p:nvPr/>
        </p:nvSpPr>
        <p:spPr>
          <a:xfrm>
            <a:off x="8172723" y="5413135"/>
            <a:ext cx="718466" cy="369332"/>
          </a:xfrm>
          <a:prstGeom prst="rect">
            <a:avLst/>
          </a:prstGeom>
        </p:spPr>
        <p:txBody>
          <a:bodyPr wrap="none">
            <a:spAutoFit/>
          </a:bodyPr>
          <a:lstStyle/>
          <a:p>
            <a:r>
              <a:rPr lang="en-US" dirty="0"/>
              <a:t>y &gt; </a:t>
            </a:r>
            <a:r>
              <a:rPr lang="el-GR" dirty="0"/>
              <a:t>μ</a:t>
            </a:r>
            <a:r>
              <a:rPr lang="en-GB" baseline="-25000" dirty="0"/>
              <a:t>y</a:t>
            </a:r>
            <a:endParaRPr lang="en-US" dirty="0"/>
          </a:p>
        </p:txBody>
      </p:sp>
      <p:pic>
        <p:nvPicPr>
          <p:cNvPr id="21" name="Picture 20">
            <a:extLst>
              <a:ext uri="{FF2B5EF4-FFF2-40B4-BE49-F238E27FC236}">
                <a16:creationId xmlns:a16="http://schemas.microsoft.com/office/drawing/2014/main" id="{753C7837-79C1-3440-8105-8957306CC1D6}"/>
              </a:ext>
            </a:extLst>
          </p:cNvPr>
          <p:cNvPicPr>
            <a:picLocks noChangeAspect="1"/>
          </p:cNvPicPr>
          <p:nvPr/>
        </p:nvPicPr>
        <p:blipFill>
          <a:blip r:embed="rId3"/>
          <a:stretch>
            <a:fillRect/>
          </a:stretch>
        </p:blipFill>
        <p:spPr>
          <a:xfrm>
            <a:off x="1001549" y="4995578"/>
            <a:ext cx="3017730" cy="1131649"/>
          </a:xfrm>
          <a:prstGeom prst="rect">
            <a:avLst/>
          </a:prstGeom>
        </p:spPr>
      </p:pic>
      <p:sp>
        <p:nvSpPr>
          <p:cNvPr id="4" name="TextBox 3">
            <a:extLst>
              <a:ext uri="{FF2B5EF4-FFF2-40B4-BE49-F238E27FC236}">
                <a16:creationId xmlns:a16="http://schemas.microsoft.com/office/drawing/2014/main" id="{99788608-D19C-3448-A45C-45F8486AD3AF}"/>
              </a:ext>
            </a:extLst>
          </p:cNvPr>
          <p:cNvSpPr txBox="1"/>
          <p:nvPr/>
        </p:nvSpPr>
        <p:spPr>
          <a:xfrm>
            <a:off x="6366503" y="2704692"/>
            <a:ext cx="5085589" cy="369332"/>
          </a:xfrm>
          <a:prstGeom prst="rect">
            <a:avLst/>
          </a:prstGeom>
          <a:noFill/>
        </p:spPr>
        <p:txBody>
          <a:bodyPr wrap="square" rtlCol="0">
            <a:spAutoFit/>
          </a:bodyPr>
          <a:lstStyle/>
          <a:p>
            <a:r>
              <a:rPr lang="en-US" dirty="0"/>
              <a:t>In Python: use </a:t>
            </a:r>
            <a:r>
              <a:rPr lang="en-US" i="1" dirty="0" err="1">
                <a:solidFill>
                  <a:srgbClr val="00B0F0"/>
                </a:solidFill>
              </a:rPr>
              <a:t>cov</a:t>
            </a:r>
            <a:r>
              <a:rPr lang="en-US" i="1" dirty="0">
                <a:solidFill>
                  <a:srgbClr val="00B0F0"/>
                </a:solidFill>
              </a:rPr>
              <a:t>() </a:t>
            </a:r>
            <a:r>
              <a:rPr lang="en-US" dirty="0"/>
              <a:t>function</a:t>
            </a:r>
          </a:p>
        </p:txBody>
      </p:sp>
      <p:pic>
        <p:nvPicPr>
          <p:cNvPr id="10" name="Picture 9">
            <a:extLst>
              <a:ext uri="{FF2B5EF4-FFF2-40B4-BE49-F238E27FC236}">
                <a16:creationId xmlns:a16="http://schemas.microsoft.com/office/drawing/2014/main" id="{CD0A9702-687A-104D-81CD-0C8A569F4CC3}"/>
              </a:ext>
            </a:extLst>
          </p:cNvPr>
          <p:cNvPicPr>
            <a:picLocks noChangeAspect="1"/>
          </p:cNvPicPr>
          <p:nvPr/>
        </p:nvPicPr>
        <p:blipFill>
          <a:blip r:embed="rId4"/>
          <a:stretch>
            <a:fillRect/>
          </a:stretch>
        </p:blipFill>
        <p:spPr>
          <a:xfrm>
            <a:off x="6096000" y="249114"/>
            <a:ext cx="5356092" cy="2351455"/>
          </a:xfrm>
          <a:prstGeom prst="rect">
            <a:avLst/>
          </a:prstGeom>
        </p:spPr>
      </p:pic>
    </p:spTree>
    <p:extLst>
      <p:ext uri="{BB962C8B-B14F-4D97-AF65-F5344CB8AC3E}">
        <p14:creationId xmlns:p14="http://schemas.microsoft.com/office/powerpoint/2010/main" val="828818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B186C-034A-E14A-BC5B-A66385A76CC3}"/>
              </a:ext>
            </a:extLst>
          </p:cNvPr>
          <p:cNvSpPr txBox="1"/>
          <p:nvPr/>
        </p:nvSpPr>
        <p:spPr>
          <a:xfrm>
            <a:off x="2497016" y="2844225"/>
            <a:ext cx="2085827" cy="584775"/>
          </a:xfrm>
          <a:prstGeom prst="rect">
            <a:avLst/>
          </a:prstGeom>
          <a:noFill/>
        </p:spPr>
        <p:txBody>
          <a:bodyPr wrap="none" rtlCol="0">
            <a:spAutoFit/>
          </a:bodyPr>
          <a:lstStyle/>
          <a:p>
            <a:r>
              <a:rPr lang="en-US" sz="3200" u="sng" dirty="0"/>
              <a:t>Correlation</a:t>
            </a:r>
          </a:p>
        </p:txBody>
      </p:sp>
    </p:spTree>
    <p:extLst>
      <p:ext uri="{BB962C8B-B14F-4D97-AF65-F5344CB8AC3E}">
        <p14:creationId xmlns:p14="http://schemas.microsoft.com/office/powerpoint/2010/main" val="4169625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AF2EE-03E1-6541-BC1F-3C0A8DD04EC5}"/>
              </a:ext>
            </a:extLst>
          </p:cNvPr>
          <p:cNvSpPr txBox="1"/>
          <p:nvPr/>
        </p:nvSpPr>
        <p:spPr>
          <a:xfrm>
            <a:off x="1207477" y="703385"/>
            <a:ext cx="10433538" cy="6186309"/>
          </a:xfrm>
          <a:prstGeom prst="rect">
            <a:avLst/>
          </a:prstGeom>
          <a:noFill/>
        </p:spPr>
        <p:txBody>
          <a:bodyPr wrap="square" rtlCol="0">
            <a:spAutoFit/>
          </a:bodyPr>
          <a:lstStyle/>
          <a:p>
            <a:r>
              <a:rPr lang="en-GB" b="1" dirty="0">
                <a:solidFill>
                  <a:srgbClr val="FF0000"/>
                </a:solidFill>
              </a:rPr>
              <a:t>What is Correlation?</a:t>
            </a:r>
          </a:p>
          <a:p>
            <a:endParaRPr lang="en-GB" dirty="0"/>
          </a:p>
          <a:p>
            <a:r>
              <a:rPr lang="en-GB" dirty="0"/>
              <a:t>Correlation is a statistical technique to depict the relationship between 2 variables – strength and direction. We measure the correlation with the help of Correlation Coefficient.</a:t>
            </a:r>
          </a:p>
          <a:p>
            <a:endParaRPr lang="en-GB" dirty="0"/>
          </a:p>
          <a:p>
            <a:r>
              <a:rPr lang="en-GB" b="1" dirty="0"/>
              <a:t>For example</a:t>
            </a:r>
            <a:r>
              <a:rPr lang="en-GB" dirty="0"/>
              <a:t>, height and weight are related; taller people tend to be heavier than shorter people. </a:t>
            </a:r>
          </a:p>
          <a:p>
            <a:endParaRPr lang="en-GB" dirty="0"/>
          </a:p>
          <a:p>
            <a:endParaRPr lang="en-GB" dirty="0"/>
          </a:p>
          <a:p>
            <a:r>
              <a:rPr lang="en-GB" b="1" dirty="0">
                <a:solidFill>
                  <a:srgbClr val="FF0000"/>
                </a:solidFill>
              </a:rPr>
              <a:t>What is Correlation Coefficient?</a:t>
            </a:r>
          </a:p>
          <a:p>
            <a:endParaRPr lang="en-GB" dirty="0"/>
          </a:p>
          <a:p>
            <a:r>
              <a:rPr lang="en-GB" dirty="0"/>
              <a:t>The Pearson’s correlation coefficient (</a:t>
            </a:r>
            <a:r>
              <a:rPr lang="en-GB" i="1" dirty="0"/>
              <a:t>r</a:t>
            </a:r>
            <a:r>
              <a:rPr lang="el-GR" dirty="0"/>
              <a:t>) </a:t>
            </a:r>
            <a:r>
              <a:rPr lang="en-GB" dirty="0"/>
              <a:t>is a measure that determines the degree to which the movement of two variables is associated. The value of Correlation Coefficient lies between -1 and 1.</a:t>
            </a:r>
          </a:p>
          <a:p>
            <a:endParaRPr lang="en-GB" dirty="0"/>
          </a:p>
          <a:p>
            <a:endParaRPr lang="en-GB" dirty="0"/>
          </a:p>
          <a:p>
            <a:r>
              <a:rPr lang="en-GB" b="1" dirty="0">
                <a:solidFill>
                  <a:srgbClr val="FF0000"/>
                </a:solidFill>
              </a:rPr>
              <a:t>Formula: (Pearson’s Correlation Coefficient) -  Standard Formula</a:t>
            </a:r>
          </a:p>
          <a:p>
            <a:r>
              <a:rPr lang="en-GB" b="1" dirty="0">
                <a:solidFill>
                  <a:srgbClr val="FF0000"/>
                </a:solidFill>
              </a:rPr>
              <a:t>In Python: </a:t>
            </a:r>
            <a:r>
              <a:rPr lang="en-GB" i="1" dirty="0" err="1">
                <a:solidFill>
                  <a:srgbClr val="00B0F0"/>
                </a:solidFill>
              </a:rPr>
              <a:t>DataFrame.corr</a:t>
            </a:r>
            <a:r>
              <a:rPr lang="en-GB" i="1" dirty="0">
                <a:solidFill>
                  <a:srgbClr val="00B0F0"/>
                </a:solidFill>
              </a:rPr>
              <a:t>(method=’</a:t>
            </a:r>
            <a:r>
              <a:rPr lang="en-GB" i="1" dirty="0" err="1">
                <a:solidFill>
                  <a:srgbClr val="00B0F0"/>
                </a:solidFill>
              </a:rPr>
              <a:t>pearson</a:t>
            </a:r>
            <a:r>
              <a:rPr lang="en-GB" i="1" dirty="0">
                <a:solidFill>
                  <a:srgbClr val="00B0F0"/>
                </a:solidFill>
              </a:rPr>
              <a:t>’)</a:t>
            </a:r>
          </a:p>
          <a:p>
            <a:endParaRPr lang="en-GB" b="1" dirty="0">
              <a:solidFill>
                <a:srgbClr val="FF0000"/>
              </a:solidFill>
            </a:endParaRPr>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B8F5BA29-EB4A-3B4E-8D4D-D513F521A717}"/>
              </a:ext>
            </a:extLst>
          </p:cNvPr>
          <p:cNvPicPr>
            <a:picLocks noChangeAspect="1"/>
          </p:cNvPicPr>
          <p:nvPr/>
        </p:nvPicPr>
        <p:blipFill>
          <a:blip r:embed="rId2"/>
          <a:stretch>
            <a:fillRect/>
          </a:stretch>
        </p:blipFill>
        <p:spPr>
          <a:xfrm>
            <a:off x="6933083" y="5068268"/>
            <a:ext cx="4051440" cy="976573"/>
          </a:xfrm>
          <a:prstGeom prst="rect">
            <a:avLst/>
          </a:prstGeom>
        </p:spPr>
      </p:pic>
      <p:sp>
        <p:nvSpPr>
          <p:cNvPr id="4" name="TextBox 3">
            <a:extLst>
              <a:ext uri="{FF2B5EF4-FFF2-40B4-BE49-F238E27FC236}">
                <a16:creationId xmlns:a16="http://schemas.microsoft.com/office/drawing/2014/main" id="{C7EFEA45-B4EC-D949-A692-75CCFD243F18}"/>
              </a:ext>
            </a:extLst>
          </p:cNvPr>
          <p:cNvSpPr txBox="1"/>
          <p:nvPr/>
        </p:nvSpPr>
        <p:spPr>
          <a:xfrm>
            <a:off x="1207477" y="6144102"/>
            <a:ext cx="10691446" cy="646331"/>
          </a:xfrm>
          <a:prstGeom prst="rect">
            <a:avLst/>
          </a:prstGeom>
          <a:noFill/>
        </p:spPr>
        <p:txBody>
          <a:bodyPr wrap="square" rtlCol="0">
            <a:spAutoFit/>
          </a:bodyPr>
          <a:lstStyle/>
          <a:p>
            <a:r>
              <a:rPr lang="en-US" dirty="0"/>
              <a:t>(n = sample size, and </a:t>
            </a:r>
            <a:r>
              <a:rPr lang="en-US" dirty="0" err="1"/>
              <a:t>Sx</a:t>
            </a:r>
            <a:r>
              <a:rPr lang="en-US" dirty="0"/>
              <a:t>, Sy are the standard deviation of samples x and y. X-bar and y-bar are the respective means of x and y samples whereas Xi and Yi are sample points of X and Y respectively.)</a:t>
            </a:r>
          </a:p>
        </p:txBody>
      </p:sp>
    </p:spTree>
    <p:extLst>
      <p:ext uri="{BB962C8B-B14F-4D97-AF65-F5344CB8AC3E}">
        <p14:creationId xmlns:p14="http://schemas.microsoft.com/office/powerpoint/2010/main" val="780883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6B73-A17F-E24A-962B-5BF0A92803A5}"/>
              </a:ext>
            </a:extLst>
          </p:cNvPr>
          <p:cNvSpPr txBox="1"/>
          <p:nvPr/>
        </p:nvSpPr>
        <p:spPr>
          <a:xfrm>
            <a:off x="1453662" y="691662"/>
            <a:ext cx="9125383" cy="4247317"/>
          </a:xfrm>
          <a:prstGeom prst="rect">
            <a:avLst/>
          </a:prstGeom>
          <a:noFill/>
        </p:spPr>
        <p:txBody>
          <a:bodyPr wrap="none" rtlCol="0">
            <a:spAutoFit/>
          </a:bodyPr>
          <a:lstStyle/>
          <a:p>
            <a:r>
              <a:rPr lang="en-GB" b="1" dirty="0">
                <a:solidFill>
                  <a:srgbClr val="FF0000"/>
                </a:solidFill>
              </a:rPr>
              <a:t>Positive and Negative Correlation:</a:t>
            </a:r>
          </a:p>
          <a:p>
            <a:endParaRPr lang="en-GB" dirty="0"/>
          </a:p>
          <a:p>
            <a:pPr marL="342900" indent="-342900">
              <a:buAutoNum type="arabicPeriod"/>
            </a:pPr>
            <a:r>
              <a:rPr lang="en-GB" dirty="0"/>
              <a:t>Correlation Coefficient greater than zero indicates a </a:t>
            </a:r>
            <a:r>
              <a:rPr lang="en-GB" b="1" i="1" dirty="0">
                <a:solidFill>
                  <a:srgbClr val="FF0000"/>
                </a:solidFill>
              </a:rPr>
              <a:t>positive relationship </a:t>
            </a:r>
            <a:endParaRPr lang="en-GB" dirty="0"/>
          </a:p>
          <a:p>
            <a:endParaRPr lang="en-GB" dirty="0"/>
          </a:p>
          <a:p>
            <a:r>
              <a:rPr lang="en-GB" dirty="0"/>
              <a:t>2.   while a value less than zero signifies a </a:t>
            </a:r>
            <a:r>
              <a:rPr lang="en-GB" b="1" i="1" dirty="0">
                <a:solidFill>
                  <a:srgbClr val="FF0000"/>
                </a:solidFill>
              </a:rPr>
              <a:t>negative relationship </a:t>
            </a:r>
          </a:p>
          <a:p>
            <a:endParaRPr lang="en-GB" b="1" i="1" dirty="0">
              <a:solidFill>
                <a:srgbClr val="FF0000"/>
              </a:solidFill>
            </a:endParaRPr>
          </a:p>
          <a:p>
            <a:r>
              <a:rPr lang="en-GB" dirty="0"/>
              <a:t>3.   and a value of zero indicates </a:t>
            </a:r>
            <a:r>
              <a:rPr lang="en-GB" b="1" dirty="0">
                <a:solidFill>
                  <a:srgbClr val="FF0000"/>
                </a:solidFill>
              </a:rPr>
              <a:t>no relationship </a:t>
            </a:r>
            <a:r>
              <a:rPr lang="en-GB" dirty="0"/>
              <a:t>between the two variables being compared.</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D03D7F23-A252-5D40-93E9-BA8944800EC3}"/>
              </a:ext>
            </a:extLst>
          </p:cNvPr>
          <p:cNvPicPr>
            <a:picLocks noChangeAspect="1"/>
          </p:cNvPicPr>
          <p:nvPr/>
        </p:nvPicPr>
        <p:blipFill>
          <a:blip r:embed="rId2"/>
          <a:stretch>
            <a:fillRect/>
          </a:stretch>
        </p:blipFill>
        <p:spPr>
          <a:xfrm>
            <a:off x="2286000" y="3283438"/>
            <a:ext cx="7620000" cy="2882900"/>
          </a:xfrm>
          <a:prstGeom prst="rect">
            <a:avLst/>
          </a:prstGeom>
        </p:spPr>
      </p:pic>
    </p:spTree>
    <p:extLst>
      <p:ext uri="{BB962C8B-B14F-4D97-AF65-F5344CB8AC3E}">
        <p14:creationId xmlns:p14="http://schemas.microsoft.com/office/powerpoint/2010/main" val="3845426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F301F-54A1-804D-B95F-69C3D628DD28}"/>
              </a:ext>
            </a:extLst>
          </p:cNvPr>
          <p:cNvSpPr txBox="1"/>
          <p:nvPr/>
        </p:nvSpPr>
        <p:spPr>
          <a:xfrm>
            <a:off x="1195754" y="172360"/>
            <a:ext cx="10351477" cy="4247317"/>
          </a:xfrm>
          <a:prstGeom prst="rect">
            <a:avLst/>
          </a:prstGeom>
          <a:noFill/>
        </p:spPr>
        <p:txBody>
          <a:bodyPr wrap="square" rtlCol="0">
            <a:spAutoFit/>
          </a:bodyPr>
          <a:lstStyle/>
          <a:p>
            <a:r>
              <a:rPr lang="en-GB" b="1" dirty="0">
                <a:solidFill>
                  <a:srgbClr val="FF0000"/>
                </a:solidFill>
              </a:rPr>
              <a:t>Strong and Weak Correlation:</a:t>
            </a:r>
          </a:p>
          <a:p>
            <a:endParaRPr lang="en-GB" b="1" dirty="0">
              <a:solidFill>
                <a:srgbClr val="FF0000"/>
              </a:solidFill>
            </a:endParaRPr>
          </a:p>
          <a:p>
            <a:r>
              <a:rPr lang="en-GB" dirty="0"/>
              <a:t>Kind of correlation = depicted by sign of correlation coefficient</a:t>
            </a:r>
          </a:p>
          <a:p>
            <a:r>
              <a:rPr lang="en-GB" dirty="0"/>
              <a:t>How Strong =. Value of Correlation Coefficient</a:t>
            </a:r>
          </a:p>
          <a:p>
            <a:endParaRPr lang="en-GB" dirty="0"/>
          </a:p>
          <a:p>
            <a:endParaRPr lang="en-GB" dirty="0"/>
          </a:p>
          <a:p>
            <a:endParaRPr lang="en-GB" b="1" dirty="0">
              <a:solidFill>
                <a:srgbClr val="FF0000"/>
              </a:solidFill>
            </a:endParaRPr>
          </a:p>
          <a:p>
            <a:endParaRPr lang="en-GB" b="1" dirty="0">
              <a:solidFill>
                <a:srgbClr val="FF0000"/>
              </a:solidFill>
            </a:endParaRPr>
          </a:p>
          <a:p>
            <a:endParaRPr lang="en-GB" b="1" dirty="0">
              <a:solidFill>
                <a:srgbClr val="FF0000"/>
              </a:solidFill>
            </a:endParaRPr>
          </a:p>
          <a:p>
            <a:endParaRPr lang="en-GB" dirty="0"/>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FF321773-AA51-9A48-B538-3D588BE4C6FF}"/>
              </a:ext>
            </a:extLst>
          </p:cNvPr>
          <p:cNvPicPr>
            <a:picLocks noChangeAspect="1"/>
          </p:cNvPicPr>
          <p:nvPr/>
        </p:nvPicPr>
        <p:blipFill>
          <a:blip r:embed="rId2"/>
          <a:stretch>
            <a:fillRect/>
          </a:stretch>
        </p:blipFill>
        <p:spPr>
          <a:xfrm>
            <a:off x="4489938" y="1465022"/>
            <a:ext cx="5521570" cy="5392977"/>
          </a:xfrm>
          <a:prstGeom prst="rect">
            <a:avLst/>
          </a:prstGeom>
        </p:spPr>
      </p:pic>
    </p:spTree>
    <p:extLst>
      <p:ext uri="{BB962C8B-B14F-4D97-AF65-F5344CB8AC3E}">
        <p14:creationId xmlns:p14="http://schemas.microsoft.com/office/powerpoint/2010/main" val="227770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A6F97-32B9-324E-B90C-4DF517FC33F8}"/>
              </a:ext>
            </a:extLst>
          </p:cNvPr>
          <p:cNvPicPr>
            <a:picLocks noChangeAspect="1"/>
          </p:cNvPicPr>
          <p:nvPr/>
        </p:nvPicPr>
        <p:blipFill>
          <a:blip r:embed="rId2"/>
          <a:stretch>
            <a:fillRect/>
          </a:stretch>
        </p:blipFill>
        <p:spPr>
          <a:xfrm>
            <a:off x="728815" y="-7327"/>
            <a:ext cx="11463185" cy="5931877"/>
          </a:xfrm>
          <a:prstGeom prst="rect">
            <a:avLst/>
          </a:prstGeom>
        </p:spPr>
      </p:pic>
      <p:sp>
        <p:nvSpPr>
          <p:cNvPr id="6" name="TextBox 5">
            <a:extLst>
              <a:ext uri="{FF2B5EF4-FFF2-40B4-BE49-F238E27FC236}">
                <a16:creationId xmlns:a16="http://schemas.microsoft.com/office/drawing/2014/main" id="{61CC3B29-D61C-4448-A92C-7C78A55935A7}"/>
              </a:ext>
            </a:extLst>
          </p:cNvPr>
          <p:cNvSpPr txBox="1"/>
          <p:nvPr/>
        </p:nvSpPr>
        <p:spPr>
          <a:xfrm>
            <a:off x="887311" y="5924550"/>
            <a:ext cx="11222628" cy="923330"/>
          </a:xfrm>
          <a:prstGeom prst="rect">
            <a:avLst/>
          </a:prstGeom>
          <a:noFill/>
        </p:spPr>
        <p:txBody>
          <a:bodyPr wrap="square" rtlCol="0">
            <a:spAutoFit/>
          </a:bodyPr>
          <a:lstStyle/>
          <a:p>
            <a:r>
              <a:rPr lang="en-US" b="1" dirty="0">
                <a:solidFill>
                  <a:srgbClr val="FF0000"/>
                </a:solidFill>
              </a:rPr>
              <a:t>Rule of thumb: Any relationship with magnitude of r greater than 0.75 can be considered to be a strong correlation.</a:t>
            </a:r>
          </a:p>
          <a:p>
            <a:r>
              <a:rPr lang="en-US" b="1" dirty="0">
                <a:solidFill>
                  <a:srgbClr val="FF0000"/>
                </a:solidFill>
              </a:rPr>
              <a:t>E.g.: -0.84 is a strong Negative correlation and 0.90 is a strong positive correlation.</a:t>
            </a:r>
          </a:p>
        </p:txBody>
      </p:sp>
    </p:spTree>
    <p:extLst>
      <p:ext uri="{BB962C8B-B14F-4D97-AF65-F5344CB8AC3E}">
        <p14:creationId xmlns:p14="http://schemas.microsoft.com/office/powerpoint/2010/main" val="1984186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4B5AB-6C46-1F49-A2F3-F3018B41A569}"/>
              </a:ext>
            </a:extLst>
          </p:cNvPr>
          <p:cNvPicPr>
            <a:picLocks noChangeAspect="1"/>
          </p:cNvPicPr>
          <p:nvPr/>
        </p:nvPicPr>
        <p:blipFill>
          <a:blip r:embed="rId2"/>
          <a:stretch>
            <a:fillRect/>
          </a:stretch>
        </p:blipFill>
        <p:spPr>
          <a:xfrm>
            <a:off x="734470" y="633045"/>
            <a:ext cx="11457529" cy="5974923"/>
          </a:xfrm>
          <a:prstGeom prst="rect">
            <a:avLst/>
          </a:prstGeom>
        </p:spPr>
      </p:pic>
    </p:spTree>
    <p:extLst>
      <p:ext uri="{BB962C8B-B14F-4D97-AF65-F5344CB8AC3E}">
        <p14:creationId xmlns:p14="http://schemas.microsoft.com/office/powerpoint/2010/main" val="4166556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82B85-1975-3C4E-BA61-4E1F5623F46F}"/>
              </a:ext>
            </a:extLst>
          </p:cNvPr>
          <p:cNvPicPr>
            <a:picLocks noChangeAspect="1"/>
          </p:cNvPicPr>
          <p:nvPr/>
        </p:nvPicPr>
        <p:blipFill>
          <a:blip r:embed="rId2"/>
          <a:stretch>
            <a:fillRect/>
          </a:stretch>
        </p:blipFill>
        <p:spPr>
          <a:xfrm>
            <a:off x="750276" y="641289"/>
            <a:ext cx="11441723" cy="5966680"/>
          </a:xfrm>
          <a:prstGeom prst="rect">
            <a:avLst/>
          </a:prstGeom>
        </p:spPr>
      </p:pic>
    </p:spTree>
    <p:extLst>
      <p:ext uri="{BB962C8B-B14F-4D97-AF65-F5344CB8AC3E}">
        <p14:creationId xmlns:p14="http://schemas.microsoft.com/office/powerpoint/2010/main" val="871904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DB1C2-4AB7-164F-8E78-9DB51B75CFC4}"/>
              </a:ext>
            </a:extLst>
          </p:cNvPr>
          <p:cNvSpPr txBox="1"/>
          <p:nvPr/>
        </p:nvSpPr>
        <p:spPr>
          <a:xfrm>
            <a:off x="1066801" y="363415"/>
            <a:ext cx="10843846" cy="923330"/>
          </a:xfrm>
          <a:prstGeom prst="rect">
            <a:avLst/>
          </a:prstGeom>
          <a:noFill/>
        </p:spPr>
        <p:txBody>
          <a:bodyPr wrap="square" rtlCol="0">
            <a:spAutoFit/>
          </a:bodyPr>
          <a:lstStyle/>
          <a:p>
            <a:r>
              <a:rPr lang="en-US" dirty="0"/>
              <a:t>Question: </a:t>
            </a:r>
            <a:r>
              <a:rPr lang="en-GB" dirty="0"/>
              <a:t>The local ice cream shop keeps track of how much ice cream they sell versus the temperature on that day, here are their figures for the last 12 days. Can you tell if Ice cream sales are correlated to that of temperature? Find out the nature and strength of correlation.</a:t>
            </a:r>
            <a:endParaRPr lang="en-US" dirty="0"/>
          </a:p>
        </p:txBody>
      </p:sp>
      <p:graphicFrame>
        <p:nvGraphicFramePr>
          <p:cNvPr id="6" name="Table 5">
            <a:extLst>
              <a:ext uri="{FF2B5EF4-FFF2-40B4-BE49-F238E27FC236}">
                <a16:creationId xmlns:a16="http://schemas.microsoft.com/office/drawing/2014/main" id="{8ABEF977-232E-D54D-8E2F-F6D02FEC1937}"/>
              </a:ext>
            </a:extLst>
          </p:cNvPr>
          <p:cNvGraphicFramePr>
            <a:graphicFrameLocks noGrp="1"/>
          </p:cNvGraphicFramePr>
          <p:nvPr>
            <p:extLst>
              <p:ext uri="{D42A27DB-BD31-4B8C-83A1-F6EECF244321}">
                <p14:modId xmlns:p14="http://schemas.microsoft.com/office/powerpoint/2010/main" val="2889912375"/>
              </p:ext>
            </p:extLst>
          </p:nvPr>
        </p:nvGraphicFramePr>
        <p:xfrm>
          <a:off x="2131646" y="1502117"/>
          <a:ext cx="8128000" cy="51917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679573198"/>
                    </a:ext>
                  </a:extLst>
                </a:gridCol>
                <a:gridCol w="4064000">
                  <a:extLst>
                    <a:ext uri="{9D8B030D-6E8A-4147-A177-3AD203B41FA5}">
                      <a16:colId xmlns:a16="http://schemas.microsoft.com/office/drawing/2014/main" val="2870333738"/>
                    </a:ext>
                  </a:extLst>
                </a:gridCol>
              </a:tblGrid>
              <a:tr h="370840">
                <a:tc>
                  <a:txBody>
                    <a:bodyPr/>
                    <a:lstStyle/>
                    <a:p>
                      <a:pPr algn="ctr"/>
                      <a:r>
                        <a:rPr lang="en-US" dirty="0">
                          <a:solidFill>
                            <a:srgbClr val="FF0000"/>
                          </a:solidFill>
                        </a:rPr>
                        <a:t>Temperature</a:t>
                      </a:r>
                    </a:p>
                  </a:txBody>
                  <a:tcPr/>
                </a:tc>
                <a:tc>
                  <a:txBody>
                    <a:bodyPr/>
                    <a:lstStyle/>
                    <a:p>
                      <a:pPr algn="ctr"/>
                      <a:r>
                        <a:rPr lang="en-US" dirty="0">
                          <a:solidFill>
                            <a:srgbClr val="FF0000"/>
                          </a:solidFill>
                        </a:rPr>
                        <a:t> Ice Cream Sales</a:t>
                      </a:r>
                    </a:p>
                  </a:txBody>
                  <a:tcPr/>
                </a:tc>
                <a:extLst>
                  <a:ext uri="{0D108BD9-81ED-4DB2-BD59-A6C34878D82A}">
                    <a16:rowId xmlns:a16="http://schemas.microsoft.com/office/drawing/2014/main" val="1322340080"/>
                  </a:ext>
                </a:extLst>
              </a:tr>
              <a:tr h="370840">
                <a:tc>
                  <a:txBody>
                    <a:bodyPr/>
                    <a:lstStyle/>
                    <a:p>
                      <a:pPr algn="ctr"/>
                      <a:r>
                        <a:rPr lang="en-GB" dirty="0"/>
                        <a:t>14.2°</a:t>
                      </a:r>
                    </a:p>
                  </a:txBody>
                  <a:tcPr marL="38100" marR="38100" marT="38100" marB="38100" anchor="ctr"/>
                </a:tc>
                <a:tc>
                  <a:txBody>
                    <a:bodyPr/>
                    <a:lstStyle/>
                    <a:p>
                      <a:pPr algn="ctr"/>
                      <a:r>
                        <a:rPr lang="en-GB"/>
                        <a:t>$215</a:t>
                      </a:r>
                    </a:p>
                  </a:txBody>
                  <a:tcPr marL="38100" marR="38100" marT="38100" marB="38100" anchor="ctr"/>
                </a:tc>
                <a:extLst>
                  <a:ext uri="{0D108BD9-81ED-4DB2-BD59-A6C34878D82A}">
                    <a16:rowId xmlns:a16="http://schemas.microsoft.com/office/drawing/2014/main" val="3833941505"/>
                  </a:ext>
                </a:extLst>
              </a:tr>
              <a:tr h="370840">
                <a:tc>
                  <a:txBody>
                    <a:bodyPr/>
                    <a:lstStyle/>
                    <a:p>
                      <a:pPr algn="ctr"/>
                      <a:r>
                        <a:rPr lang="en-GB"/>
                        <a:t>16.4°</a:t>
                      </a:r>
                    </a:p>
                  </a:txBody>
                  <a:tcPr marL="38100" marR="38100" marT="38100" marB="38100" anchor="ctr"/>
                </a:tc>
                <a:tc>
                  <a:txBody>
                    <a:bodyPr/>
                    <a:lstStyle/>
                    <a:p>
                      <a:pPr algn="ctr"/>
                      <a:r>
                        <a:rPr lang="en-GB"/>
                        <a:t>$325</a:t>
                      </a:r>
                    </a:p>
                  </a:txBody>
                  <a:tcPr marL="38100" marR="38100" marT="38100" marB="38100" anchor="ctr"/>
                </a:tc>
                <a:extLst>
                  <a:ext uri="{0D108BD9-81ED-4DB2-BD59-A6C34878D82A}">
                    <a16:rowId xmlns:a16="http://schemas.microsoft.com/office/drawing/2014/main" val="1206233179"/>
                  </a:ext>
                </a:extLst>
              </a:tr>
              <a:tr h="370840">
                <a:tc>
                  <a:txBody>
                    <a:bodyPr/>
                    <a:lstStyle/>
                    <a:p>
                      <a:pPr algn="ctr"/>
                      <a:r>
                        <a:rPr lang="en-GB"/>
                        <a:t>11.9°</a:t>
                      </a:r>
                    </a:p>
                  </a:txBody>
                  <a:tcPr marL="38100" marR="38100" marT="38100" marB="38100" anchor="ctr"/>
                </a:tc>
                <a:tc>
                  <a:txBody>
                    <a:bodyPr/>
                    <a:lstStyle/>
                    <a:p>
                      <a:pPr algn="ctr"/>
                      <a:r>
                        <a:rPr lang="en-GB"/>
                        <a:t>$185</a:t>
                      </a:r>
                    </a:p>
                  </a:txBody>
                  <a:tcPr marL="38100" marR="38100" marT="38100" marB="38100" anchor="ctr"/>
                </a:tc>
                <a:extLst>
                  <a:ext uri="{0D108BD9-81ED-4DB2-BD59-A6C34878D82A}">
                    <a16:rowId xmlns:a16="http://schemas.microsoft.com/office/drawing/2014/main" val="1768223624"/>
                  </a:ext>
                </a:extLst>
              </a:tr>
              <a:tr h="370840">
                <a:tc>
                  <a:txBody>
                    <a:bodyPr/>
                    <a:lstStyle/>
                    <a:p>
                      <a:pPr algn="ctr"/>
                      <a:r>
                        <a:rPr lang="en-GB"/>
                        <a:t>15.2°</a:t>
                      </a:r>
                    </a:p>
                  </a:txBody>
                  <a:tcPr marL="38100" marR="38100" marT="38100" marB="38100" anchor="ctr"/>
                </a:tc>
                <a:tc>
                  <a:txBody>
                    <a:bodyPr/>
                    <a:lstStyle/>
                    <a:p>
                      <a:pPr algn="ctr"/>
                      <a:r>
                        <a:rPr lang="en-GB"/>
                        <a:t>$332</a:t>
                      </a:r>
                    </a:p>
                  </a:txBody>
                  <a:tcPr marL="38100" marR="38100" marT="38100" marB="38100" anchor="ctr"/>
                </a:tc>
                <a:extLst>
                  <a:ext uri="{0D108BD9-81ED-4DB2-BD59-A6C34878D82A}">
                    <a16:rowId xmlns:a16="http://schemas.microsoft.com/office/drawing/2014/main" val="2886351564"/>
                  </a:ext>
                </a:extLst>
              </a:tr>
              <a:tr h="370840">
                <a:tc>
                  <a:txBody>
                    <a:bodyPr/>
                    <a:lstStyle/>
                    <a:p>
                      <a:pPr algn="ctr"/>
                      <a:r>
                        <a:rPr lang="en-GB"/>
                        <a:t>18.5°</a:t>
                      </a:r>
                    </a:p>
                  </a:txBody>
                  <a:tcPr marL="38100" marR="38100" marT="38100" marB="38100" anchor="ctr"/>
                </a:tc>
                <a:tc>
                  <a:txBody>
                    <a:bodyPr/>
                    <a:lstStyle/>
                    <a:p>
                      <a:pPr algn="ctr"/>
                      <a:r>
                        <a:rPr lang="en-GB"/>
                        <a:t>$406</a:t>
                      </a:r>
                    </a:p>
                  </a:txBody>
                  <a:tcPr marL="38100" marR="38100" marT="38100" marB="38100" anchor="ctr"/>
                </a:tc>
                <a:extLst>
                  <a:ext uri="{0D108BD9-81ED-4DB2-BD59-A6C34878D82A}">
                    <a16:rowId xmlns:a16="http://schemas.microsoft.com/office/drawing/2014/main" val="541466805"/>
                  </a:ext>
                </a:extLst>
              </a:tr>
              <a:tr h="370840">
                <a:tc>
                  <a:txBody>
                    <a:bodyPr/>
                    <a:lstStyle/>
                    <a:p>
                      <a:pPr algn="ctr"/>
                      <a:r>
                        <a:rPr lang="en-GB"/>
                        <a:t>22.1°</a:t>
                      </a:r>
                    </a:p>
                  </a:txBody>
                  <a:tcPr marL="38100" marR="38100" marT="38100" marB="38100" anchor="ctr"/>
                </a:tc>
                <a:tc>
                  <a:txBody>
                    <a:bodyPr/>
                    <a:lstStyle/>
                    <a:p>
                      <a:pPr algn="ctr"/>
                      <a:r>
                        <a:rPr lang="en-GB"/>
                        <a:t>$522</a:t>
                      </a:r>
                    </a:p>
                  </a:txBody>
                  <a:tcPr marL="38100" marR="38100" marT="38100" marB="38100" anchor="ctr"/>
                </a:tc>
                <a:extLst>
                  <a:ext uri="{0D108BD9-81ED-4DB2-BD59-A6C34878D82A}">
                    <a16:rowId xmlns:a16="http://schemas.microsoft.com/office/drawing/2014/main" val="65681407"/>
                  </a:ext>
                </a:extLst>
              </a:tr>
              <a:tr h="370840">
                <a:tc>
                  <a:txBody>
                    <a:bodyPr/>
                    <a:lstStyle/>
                    <a:p>
                      <a:pPr algn="ctr"/>
                      <a:r>
                        <a:rPr lang="en-GB"/>
                        <a:t>19.4°</a:t>
                      </a:r>
                    </a:p>
                  </a:txBody>
                  <a:tcPr marL="38100" marR="38100" marT="38100" marB="38100" anchor="ctr"/>
                </a:tc>
                <a:tc>
                  <a:txBody>
                    <a:bodyPr/>
                    <a:lstStyle/>
                    <a:p>
                      <a:pPr algn="ctr"/>
                      <a:r>
                        <a:rPr lang="en-GB"/>
                        <a:t>$412</a:t>
                      </a:r>
                    </a:p>
                  </a:txBody>
                  <a:tcPr marL="38100" marR="38100" marT="38100" marB="38100" anchor="ctr"/>
                </a:tc>
                <a:extLst>
                  <a:ext uri="{0D108BD9-81ED-4DB2-BD59-A6C34878D82A}">
                    <a16:rowId xmlns:a16="http://schemas.microsoft.com/office/drawing/2014/main" val="3091768820"/>
                  </a:ext>
                </a:extLst>
              </a:tr>
              <a:tr h="370840">
                <a:tc>
                  <a:txBody>
                    <a:bodyPr/>
                    <a:lstStyle/>
                    <a:p>
                      <a:pPr algn="ctr"/>
                      <a:r>
                        <a:rPr lang="en-GB"/>
                        <a:t>25.1°</a:t>
                      </a:r>
                    </a:p>
                  </a:txBody>
                  <a:tcPr marL="38100" marR="38100" marT="38100" marB="38100" anchor="ctr"/>
                </a:tc>
                <a:tc>
                  <a:txBody>
                    <a:bodyPr/>
                    <a:lstStyle/>
                    <a:p>
                      <a:pPr algn="ctr"/>
                      <a:r>
                        <a:rPr lang="en-GB"/>
                        <a:t>$614</a:t>
                      </a:r>
                    </a:p>
                  </a:txBody>
                  <a:tcPr marL="38100" marR="38100" marT="38100" marB="38100" anchor="ctr"/>
                </a:tc>
                <a:extLst>
                  <a:ext uri="{0D108BD9-81ED-4DB2-BD59-A6C34878D82A}">
                    <a16:rowId xmlns:a16="http://schemas.microsoft.com/office/drawing/2014/main" val="114255768"/>
                  </a:ext>
                </a:extLst>
              </a:tr>
              <a:tr h="370840">
                <a:tc>
                  <a:txBody>
                    <a:bodyPr/>
                    <a:lstStyle/>
                    <a:p>
                      <a:pPr algn="ctr"/>
                      <a:r>
                        <a:rPr lang="en-GB"/>
                        <a:t>23.4°</a:t>
                      </a:r>
                    </a:p>
                  </a:txBody>
                  <a:tcPr marL="38100" marR="38100" marT="38100" marB="38100" anchor="ctr"/>
                </a:tc>
                <a:tc>
                  <a:txBody>
                    <a:bodyPr/>
                    <a:lstStyle/>
                    <a:p>
                      <a:pPr algn="ctr"/>
                      <a:r>
                        <a:rPr lang="en-GB"/>
                        <a:t>$544</a:t>
                      </a:r>
                    </a:p>
                  </a:txBody>
                  <a:tcPr marL="38100" marR="38100" marT="38100" marB="38100" anchor="ctr"/>
                </a:tc>
                <a:extLst>
                  <a:ext uri="{0D108BD9-81ED-4DB2-BD59-A6C34878D82A}">
                    <a16:rowId xmlns:a16="http://schemas.microsoft.com/office/drawing/2014/main" val="3175766551"/>
                  </a:ext>
                </a:extLst>
              </a:tr>
              <a:tr h="370840">
                <a:tc>
                  <a:txBody>
                    <a:bodyPr/>
                    <a:lstStyle/>
                    <a:p>
                      <a:pPr algn="ctr"/>
                      <a:r>
                        <a:rPr lang="en-GB"/>
                        <a:t>18.1°</a:t>
                      </a:r>
                    </a:p>
                  </a:txBody>
                  <a:tcPr marL="38100" marR="38100" marT="38100" marB="38100" anchor="ctr"/>
                </a:tc>
                <a:tc>
                  <a:txBody>
                    <a:bodyPr/>
                    <a:lstStyle/>
                    <a:p>
                      <a:pPr algn="ctr"/>
                      <a:r>
                        <a:rPr lang="en-GB"/>
                        <a:t>$421</a:t>
                      </a:r>
                    </a:p>
                  </a:txBody>
                  <a:tcPr marL="38100" marR="38100" marT="38100" marB="38100" anchor="ctr"/>
                </a:tc>
                <a:extLst>
                  <a:ext uri="{0D108BD9-81ED-4DB2-BD59-A6C34878D82A}">
                    <a16:rowId xmlns:a16="http://schemas.microsoft.com/office/drawing/2014/main" val="3277773254"/>
                  </a:ext>
                </a:extLst>
              </a:tr>
              <a:tr h="370840">
                <a:tc>
                  <a:txBody>
                    <a:bodyPr/>
                    <a:lstStyle/>
                    <a:p>
                      <a:pPr algn="ctr"/>
                      <a:r>
                        <a:rPr lang="en-GB"/>
                        <a:t>22.6°</a:t>
                      </a:r>
                    </a:p>
                  </a:txBody>
                  <a:tcPr marL="38100" marR="38100" marT="38100" marB="38100" anchor="ctr"/>
                </a:tc>
                <a:tc>
                  <a:txBody>
                    <a:bodyPr/>
                    <a:lstStyle/>
                    <a:p>
                      <a:pPr algn="ctr"/>
                      <a:r>
                        <a:rPr lang="en-GB"/>
                        <a:t>$445</a:t>
                      </a:r>
                    </a:p>
                  </a:txBody>
                  <a:tcPr marL="38100" marR="38100" marT="38100" marB="38100" anchor="ctr"/>
                </a:tc>
                <a:extLst>
                  <a:ext uri="{0D108BD9-81ED-4DB2-BD59-A6C34878D82A}">
                    <a16:rowId xmlns:a16="http://schemas.microsoft.com/office/drawing/2014/main" val="577748342"/>
                  </a:ext>
                </a:extLst>
              </a:tr>
              <a:tr h="370840">
                <a:tc>
                  <a:txBody>
                    <a:bodyPr/>
                    <a:lstStyle/>
                    <a:p>
                      <a:pPr algn="ctr"/>
                      <a:r>
                        <a:rPr lang="en-GB"/>
                        <a:t>17.2°</a:t>
                      </a:r>
                    </a:p>
                  </a:txBody>
                  <a:tcPr marL="38100" marR="38100" marT="38100" marB="38100" anchor="ctr"/>
                </a:tc>
                <a:tc>
                  <a:txBody>
                    <a:bodyPr/>
                    <a:lstStyle/>
                    <a:p>
                      <a:pPr algn="ctr"/>
                      <a:r>
                        <a:rPr lang="en-GB" dirty="0"/>
                        <a:t>$408</a:t>
                      </a:r>
                    </a:p>
                  </a:txBody>
                  <a:tcPr marL="38100" marR="38100" marT="38100" marB="38100" anchor="ctr"/>
                </a:tc>
                <a:extLst>
                  <a:ext uri="{0D108BD9-81ED-4DB2-BD59-A6C34878D82A}">
                    <a16:rowId xmlns:a16="http://schemas.microsoft.com/office/drawing/2014/main" val="152414885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97954406"/>
                  </a:ext>
                </a:extLst>
              </a:tr>
            </a:tbl>
          </a:graphicData>
        </a:graphic>
      </p:graphicFrame>
    </p:spTree>
    <p:extLst>
      <p:ext uri="{BB962C8B-B14F-4D97-AF65-F5344CB8AC3E}">
        <p14:creationId xmlns:p14="http://schemas.microsoft.com/office/powerpoint/2010/main" val="1167502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2BB23-CD20-034D-BE76-06EC3C9B39B2}"/>
              </a:ext>
            </a:extLst>
          </p:cNvPr>
          <p:cNvSpPr txBox="1"/>
          <p:nvPr/>
        </p:nvSpPr>
        <p:spPr>
          <a:xfrm>
            <a:off x="1051886" y="292784"/>
            <a:ext cx="3185487" cy="954107"/>
          </a:xfrm>
          <a:prstGeom prst="rect">
            <a:avLst/>
          </a:prstGeom>
          <a:noFill/>
        </p:spPr>
        <p:txBody>
          <a:bodyPr wrap="none" rtlCol="0">
            <a:spAutoFit/>
          </a:bodyPr>
          <a:lstStyle/>
          <a:p>
            <a:r>
              <a:rPr lang="en-US" sz="2000" b="1" dirty="0"/>
              <a:t>Spearman Rank Correlation</a:t>
            </a:r>
          </a:p>
          <a:p>
            <a:endParaRPr lang="en-US" dirty="0"/>
          </a:p>
          <a:p>
            <a:endParaRPr lang="en-US" dirty="0"/>
          </a:p>
        </p:txBody>
      </p:sp>
      <p:sp>
        <p:nvSpPr>
          <p:cNvPr id="3" name="TextBox 2">
            <a:extLst>
              <a:ext uri="{FF2B5EF4-FFF2-40B4-BE49-F238E27FC236}">
                <a16:creationId xmlns:a16="http://schemas.microsoft.com/office/drawing/2014/main" id="{38CDB603-BF12-994C-8ECD-061AC574E511}"/>
              </a:ext>
            </a:extLst>
          </p:cNvPr>
          <p:cNvSpPr txBox="1"/>
          <p:nvPr/>
        </p:nvSpPr>
        <p:spPr>
          <a:xfrm>
            <a:off x="1051886" y="1246891"/>
            <a:ext cx="682283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Used for Non-Linear Variables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Spearman Corr Coeff = Pearson Corr </a:t>
            </a:r>
            <a:r>
              <a:rPr lang="en-US" sz="2000" dirty="0" err="1"/>
              <a:t>coeff</a:t>
            </a:r>
            <a:r>
              <a:rPr lang="en-US" sz="2000" dirty="0"/>
              <a:t> (rank </a:t>
            </a:r>
            <a:r>
              <a:rPr lang="en-US" sz="2000" dirty="0" err="1"/>
              <a:t>varaibles</a:t>
            </a:r>
            <a:r>
              <a:rPr lang="en-US" sz="2000" dirty="0"/>
              <a:t>)</a:t>
            </a:r>
          </a:p>
          <a:p>
            <a:pPr marL="342900" indent="-342900">
              <a:buFont typeface="Arial" panose="020B0604020202020204" pitchFamily="34" charset="0"/>
              <a:buChar char="•"/>
            </a:pPr>
            <a:r>
              <a:rPr lang="en-US" sz="2000" dirty="0"/>
              <a:t>In Python: </a:t>
            </a:r>
            <a:r>
              <a:rPr lang="en-GB" i="1" dirty="0" err="1">
                <a:solidFill>
                  <a:srgbClr val="00B0F0"/>
                </a:solidFill>
              </a:rPr>
              <a:t>DataFrame.corr</a:t>
            </a:r>
            <a:r>
              <a:rPr lang="en-GB" i="1" dirty="0">
                <a:solidFill>
                  <a:srgbClr val="00B0F0"/>
                </a:solidFill>
              </a:rPr>
              <a:t>(method=’spearman’)</a:t>
            </a:r>
            <a:endParaRPr lang="en-US" sz="2000" dirty="0">
              <a:solidFill>
                <a:srgbClr val="00B0F0"/>
              </a:solidFill>
            </a:endParaRPr>
          </a:p>
        </p:txBody>
      </p:sp>
      <p:pic>
        <p:nvPicPr>
          <p:cNvPr id="4" name="Picture 3">
            <a:extLst>
              <a:ext uri="{FF2B5EF4-FFF2-40B4-BE49-F238E27FC236}">
                <a16:creationId xmlns:a16="http://schemas.microsoft.com/office/drawing/2014/main" id="{B69B7FCC-BAFD-9D41-B4EE-CFA38D2E9B44}"/>
              </a:ext>
            </a:extLst>
          </p:cNvPr>
          <p:cNvPicPr>
            <a:picLocks noChangeAspect="1"/>
          </p:cNvPicPr>
          <p:nvPr/>
        </p:nvPicPr>
        <p:blipFill>
          <a:blip r:embed="rId2"/>
          <a:stretch>
            <a:fillRect/>
          </a:stretch>
        </p:blipFill>
        <p:spPr>
          <a:xfrm>
            <a:off x="7937219" y="500062"/>
            <a:ext cx="4087224" cy="3872645"/>
          </a:xfrm>
          <a:prstGeom prst="rect">
            <a:avLst/>
          </a:prstGeom>
        </p:spPr>
      </p:pic>
      <p:pic>
        <p:nvPicPr>
          <p:cNvPr id="6" name="Picture 5">
            <a:extLst>
              <a:ext uri="{FF2B5EF4-FFF2-40B4-BE49-F238E27FC236}">
                <a16:creationId xmlns:a16="http://schemas.microsoft.com/office/drawing/2014/main" id="{D45D2AF5-F1C2-CF49-9C92-23A3BAB1273A}"/>
              </a:ext>
            </a:extLst>
          </p:cNvPr>
          <p:cNvPicPr>
            <a:picLocks noChangeAspect="1"/>
          </p:cNvPicPr>
          <p:nvPr/>
        </p:nvPicPr>
        <p:blipFill>
          <a:blip r:embed="rId3"/>
          <a:stretch>
            <a:fillRect/>
          </a:stretch>
        </p:blipFill>
        <p:spPr>
          <a:xfrm>
            <a:off x="2644629" y="2870200"/>
            <a:ext cx="2425700" cy="1117600"/>
          </a:xfrm>
          <a:prstGeom prst="rect">
            <a:avLst/>
          </a:prstGeom>
        </p:spPr>
      </p:pic>
      <p:sp>
        <p:nvSpPr>
          <p:cNvPr id="7" name="TextBox 6">
            <a:extLst>
              <a:ext uri="{FF2B5EF4-FFF2-40B4-BE49-F238E27FC236}">
                <a16:creationId xmlns:a16="http://schemas.microsoft.com/office/drawing/2014/main" id="{69004089-97A0-E74D-B273-430AA827B255}"/>
              </a:ext>
            </a:extLst>
          </p:cNvPr>
          <p:cNvSpPr txBox="1"/>
          <p:nvPr/>
        </p:nvSpPr>
        <p:spPr>
          <a:xfrm>
            <a:off x="1051886" y="4595446"/>
            <a:ext cx="2006511" cy="369332"/>
          </a:xfrm>
          <a:prstGeom prst="rect">
            <a:avLst/>
          </a:prstGeom>
          <a:noFill/>
        </p:spPr>
        <p:txBody>
          <a:bodyPr wrap="none" rtlCol="0">
            <a:spAutoFit/>
          </a:bodyPr>
          <a:lstStyle/>
          <a:p>
            <a:pPr marL="285750" indent="-285750">
              <a:buFont typeface="Arial" panose="020B0604020202020204" pitchFamily="34" charset="0"/>
              <a:buChar char="•"/>
            </a:pPr>
            <a:r>
              <a:rPr lang="en-US" dirty="0"/>
              <a:t>Denoted by rho.</a:t>
            </a:r>
          </a:p>
        </p:txBody>
      </p:sp>
    </p:spTree>
    <p:extLst>
      <p:ext uri="{BB962C8B-B14F-4D97-AF65-F5344CB8AC3E}">
        <p14:creationId xmlns:p14="http://schemas.microsoft.com/office/powerpoint/2010/main" val="4192010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6B18F-E89E-C541-8D78-70323A85C21D}"/>
              </a:ext>
            </a:extLst>
          </p:cNvPr>
          <p:cNvSpPr txBox="1"/>
          <p:nvPr/>
        </p:nvSpPr>
        <p:spPr>
          <a:xfrm>
            <a:off x="1113692" y="492369"/>
            <a:ext cx="4345677" cy="369332"/>
          </a:xfrm>
          <a:prstGeom prst="rect">
            <a:avLst/>
          </a:prstGeom>
          <a:noFill/>
        </p:spPr>
        <p:txBody>
          <a:bodyPr wrap="none" rtlCol="0">
            <a:spAutoFit/>
          </a:bodyPr>
          <a:lstStyle/>
          <a:p>
            <a:r>
              <a:rPr lang="en-US" dirty="0"/>
              <a:t>Steps for Spearman Correlation Coefficient</a:t>
            </a:r>
          </a:p>
        </p:txBody>
      </p:sp>
      <p:sp>
        <p:nvSpPr>
          <p:cNvPr id="3" name="TextBox 2">
            <a:extLst>
              <a:ext uri="{FF2B5EF4-FFF2-40B4-BE49-F238E27FC236}">
                <a16:creationId xmlns:a16="http://schemas.microsoft.com/office/drawing/2014/main" id="{03101D6B-91C5-9F41-8CA5-50626678903C}"/>
              </a:ext>
            </a:extLst>
          </p:cNvPr>
          <p:cNvSpPr txBox="1"/>
          <p:nvPr/>
        </p:nvSpPr>
        <p:spPr>
          <a:xfrm>
            <a:off x="1242646" y="1383323"/>
            <a:ext cx="10339754" cy="3139321"/>
          </a:xfrm>
          <a:prstGeom prst="rect">
            <a:avLst/>
          </a:prstGeom>
          <a:noFill/>
        </p:spPr>
        <p:txBody>
          <a:bodyPr wrap="square" rtlCol="0">
            <a:spAutoFit/>
          </a:bodyPr>
          <a:lstStyle/>
          <a:p>
            <a:pPr marL="342900" indent="-342900">
              <a:buAutoNum type="arabicPeriod"/>
            </a:pPr>
            <a:r>
              <a:rPr lang="en-US" dirty="0"/>
              <a:t>Create a new column for rank(x) and assign the rank of each variable.</a:t>
            </a:r>
          </a:p>
          <a:p>
            <a:pPr marL="342900" indent="-342900">
              <a:buAutoNum type="arabicPeriod"/>
            </a:pPr>
            <a:r>
              <a:rPr lang="en-US" dirty="0"/>
              <a:t>Assign the rank of 2</a:t>
            </a:r>
            <a:r>
              <a:rPr lang="en-US" baseline="30000" dirty="0"/>
              <a:t>nd</a:t>
            </a:r>
            <a:r>
              <a:rPr lang="en-US" dirty="0"/>
              <a:t> variable in a new column rank(y).</a:t>
            </a:r>
          </a:p>
          <a:p>
            <a:pPr marL="342900" indent="-342900">
              <a:buAutoNum type="arabicPeriod"/>
            </a:pPr>
            <a:r>
              <a:rPr lang="en-US" dirty="0"/>
              <a:t>Calculate the difference in rank of both the variables = d.</a:t>
            </a:r>
          </a:p>
          <a:p>
            <a:pPr marL="342900" indent="-342900">
              <a:buAutoNum type="arabicPeriod"/>
            </a:pPr>
            <a:r>
              <a:rPr lang="en-US" dirty="0"/>
              <a:t>Calculate the d-squared.</a:t>
            </a:r>
          </a:p>
          <a:p>
            <a:pPr marL="342900" indent="-342900">
              <a:buAutoNum type="arabicPeriod"/>
            </a:pPr>
            <a:r>
              <a:rPr lang="en-US" dirty="0"/>
              <a:t>Add up d-squared score.</a:t>
            </a:r>
          </a:p>
          <a:p>
            <a:pPr marL="342900" indent="-342900">
              <a:buAutoNum type="arabicPeriod"/>
            </a:pPr>
            <a:r>
              <a:rPr lang="en-US" dirty="0"/>
              <a:t>Put in the formula provided:</a:t>
            </a:r>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p:txBody>
      </p:sp>
      <p:pic>
        <p:nvPicPr>
          <p:cNvPr id="34" name="Picture 33">
            <a:extLst>
              <a:ext uri="{FF2B5EF4-FFF2-40B4-BE49-F238E27FC236}">
                <a16:creationId xmlns:a16="http://schemas.microsoft.com/office/drawing/2014/main" id="{FB27BCC9-6E19-7E48-A0A0-8AEBE7D0D875}"/>
              </a:ext>
            </a:extLst>
          </p:cNvPr>
          <p:cNvPicPr>
            <a:picLocks noChangeAspect="1"/>
          </p:cNvPicPr>
          <p:nvPr/>
        </p:nvPicPr>
        <p:blipFill>
          <a:blip r:embed="rId2"/>
          <a:stretch>
            <a:fillRect/>
          </a:stretch>
        </p:blipFill>
        <p:spPr>
          <a:xfrm>
            <a:off x="3670300" y="3327400"/>
            <a:ext cx="2425700" cy="1117600"/>
          </a:xfrm>
          <a:prstGeom prst="rect">
            <a:avLst/>
          </a:prstGeom>
        </p:spPr>
      </p:pic>
    </p:spTree>
    <p:extLst>
      <p:ext uri="{BB962C8B-B14F-4D97-AF65-F5344CB8AC3E}">
        <p14:creationId xmlns:p14="http://schemas.microsoft.com/office/powerpoint/2010/main" val="454691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0BC38-F599-A34E-9520-20EB899D4562}"/>
              </a:ext>
            </a:extLst>
          </p:cNvPr>
          <p:cNvSpPr txBox="1"/>
          <p:nvPr/>
        </p:nvSpPr>
        <p:spPr>
          <a:xfrm>
            <a:off x="1172308" y="527538"/>
            <a:ext cx="10011507" cy="2862322"/>
          </a:xfrm>
          <a:prstGeom prst="rect">
            <a:avLst/>
          </a:prstGeom>
          <a:noFill/>
        </p:spPr>
        <p:txBody>
          <a:bodyPr wrap="square" rtlCol="0">
            <a:spAutoFit/>
          </a:bodyPr>
          <a:lstStyle/>
          <a:p>
            <a:r>
              <a:rPr lang="en-US" dirty="0"/>
              <a:t>Question: </a:t>
            </a:r>
            <a:r>
              <a:rPr lang="en-GB" dirty="0"/>
              <a:t>The scores for 10 students in English and Maths are as follows:</a:t>
            </a:r>
          </a:p>
          <a:p>
            <a:endParaRPr lang="en-GB" dirty="0"/>
          </a:p>
          <a:p>
            <a:endParaRPr lang="en-GB" dirty="0"/>
          </a:p>
          <a:p>
            <a:endParaRPr lang="en-GB" dirty="0"/>
          </a:p>
          <a:p>
            <a:endParaRPr lang="en-GB" dirty="0"/>
          </a:p>
          <a:p>
            <a:r>
              <a:rPr lang="en-GB" dirty="0"/>
              <a:t> </a:t>
            </a:r>
          </a:p>
          <a:p>
            <a:endParaRPr lang="en-GB" dirty="0"/>
          </a:p>
          <a:p>
            <a:endParaRPr lang="en-GB" dirty="0"/>
          </a:p>
          <a:p>
            <a:r>
              <a:rPr lang="en-GB" dirty="0"/>
              <a:t>Compute the Spearman rank correlation.</a:t>
            </a:r>
          </a:p>
          <a:p>
            <a:endParaRPr lang="en-US" dirty="0"/>
          </a:p>
        </p:txBody>
      </p:sp>
      <p:pic>
        <p:nvPicPr>
          <p:cNvPr id="3" name="Picture 2">
            <a:extLst>
              <a:ext uri="{FF2B5EF4-FFF2-40B4-BE49-F238E27FC236}">
                <a16:creationId xmlns:a16="http://schemas.microsoft.com/office/drawing/2014/main" id="{C6EB637D-2DD4-C145-A17A-83A3B1FE97D5}"/>
              </a:ext>
            </a:extLst>
          </p:cNvPr>
          <p:cNvPicPr>
            <a:picLocks noChangeAspect="1"/>
          </p:cNvPicPr>
          <p:nvPr/>
        </p:nvPicPr>
        <p:blipFill>
          <a:blip r:embed="rId2"/>
          <a:stretch>
            <a:fillRect/>
          </a:stretch>
        </p:blipFill>
        <p:spPr>
          <a:xfrm>
            <a:off x="1732085" y="966862"/>
            <a:ext cx="8396654" cy="1697684"/>
          </a:xfrm>
          <a:prstGeom prst="rect">
            <a:avLst/>
          </a:prstGeom>
        </p:spPr>
      </p:pic>
    </p:spTree>
    <p:extLst>
      <p:ext uri="{BB962C8B-B14F-4D97-AF65-F5344CB8AC3E}">
        <p14:creationId xmlns:p14="http://schemas.microsoft.com/office/powerpoint/2010/main" val="1737404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75399-C91B-C74C-A30D-7F26343A182D}"/>
              </a:ext>
            </a:extLst>
          </p:cNvPr>
          <p:cNvSpPr txBox="1"/>
          <p:nvPr/>
        </p:nvSpPr>
        <p:spPr>
          <a:xfrm>
            <a:off x="803031" y="0"/>
            <a:ext cx="10585938" cy="1200329"/>
          </a:xfrm>
          <a:prstGeom prst="rect">
            <a:avLst/>
          </a:prstGeom>
          <a:noFill/>
        </p:spPr>
        <p:txBody>
          <a:bodyPr wrap="square" rtlCol="0">
            <a:spAutoFit/>
          </a:bodyPr>
          <a:lstStyle/>
          <a:p>
            <a:r>
              <a:rPr lang="en-US" dirty="0"/>
              <a:t>Solution:</a:t>
            </a:r>
          </a:p>
          <a:p>
            <a:endParaRPr lang="en-US" dirty="0"/>
          </a:p>
          <a:p>
            <a:r>
              <a:rPr lang="en-US" dirty="0"/>
              <a:t>Step 1,2,3 and 4: </a:t>
            </a:r>
          </a:p>
          <a:p>
            <a:endParaRPr lang="en-US" dirty="0"/>
          </a:p>
        </p:txBody>
      </p:sp>
      <p:pic>
        <p:nvPicPr>
          <p:cNvPr id="6" name="Picture 5">
            <a:extLst>
              <a:ext uri="{FF2B5EF4-FFF2-40B4-BE49-F238E27FC236}">
                <a16:creationId xmlns:a16="http://schemas.microsoft.com/office/drawing/2014/main" id="{F544B9B5-1EFD-B049-A934-5108B656B2FF}"/>
              </a:ext>
            </a:extLst>
          </p:cNvPr>
          <p:cNvPicPr>
            <a:picLocks noChangeAspect="1"/>
          </p:cNvPicPr>
          <p:nvPr/>
        </p:nvPicPr>
        <p:blipFill>
          <a:blip r:embed="rId2"/>
          <a:stretch>
            <a:fillRect/>
          </a:stretch>
        </p:blipFill>
        <p:spPr>
          <a:xfrm>
            <a:off x="1701836" y="1200329"/>
            <a:ext cx="9587487" cy="5231662"/>
          </a:xfrm>
          <a:prstGeom prst="rect">
            <a:avLst/>
          </a:prstGeom>
        </p:spPr>
      </p:pic>
    </p:spTree>
    <p:extLst>
      <p:ext uri="{BB962C8B-B14F-4D97-AF65-F5344CB8AC3E}">
        <p14:creationId xmlns:p14="http://schemas.microsoft.com/office/powerpoint/2010/main" val="34337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5F865-05DF-B34C-803D-AAA181B13CE5}"/>
              </a:ext>
            </a:extLst>
          </p:cNvPr>
          <p:cNvSpPr txBox="1"/>
          <p:nvPr/>
        </p:nvSpPr>
        <p:spPr>
          <a:xfrm>
            <a:off x="961292" y="410308"/>
            <a:ext cx="1672253" cy="369332"/>
          </a:xfrm>
          <a:prstGeom prst="rect">
            <a:avLst/>
          </a:prstGeom>
          <a:noFill/>
        </p:spPr>
        <p:txBody>
          <a:bodyPr wrap="none" rtlCol="0">
            <a:spAutoFit/>
          </a:bodyPr>
          <a:lstStyle/>
          <a:p>
            <a:r>
              <a:rPr lang="en-US" dirty="0"/>
              <a:t>Solution Contd.</a:t>
            </a:r>
          </a:p>
        </p:txBody>
      </p:sp>
      <p:sp>
        <p:nvSpPr>
          <p:cNvPr id="3" name="TextBox 2">
            <a:extLst>
              <a:ext uri="{FF2B5EF4-FFF2-40B4-BE49-F238E27FC236}">
                <a16:creationId xmlns:a16="http://schemas.microsoft.com/office/drawing/2014/main" id="{2FBABABE-1137-2D4B-8736-15E02FE77C1F}"/>
              </a:ext>
            </a:extLst>
          </p:cNvPr>
          <p:cNvSpPr txBox="1"/>
          <p:nvPr/>
        </p:nvSpPr>
        <p:spPr>
          <a:xfrm>
            <a:off x="1101969" y="996462"/>
            <a:ext cx="876394" cy="369332"/>
          </a:xfrm>
          <a:prstGeom prst="rect">
            <a:avLst/>
          </a:prstGeom>
          <a:noFill/>
        </p:spPr>
        <p:txBody>
          <a:bodyPr wrap="none" rtlCol="0">
            <a:spAutoFit/>
          </a:bodyPr>
          <a:lstStyle/>
          <a:p>
            <a:r>
              <a:rPr lang="en-US" dirty="0"/>
              <a:t>Step 5:</a:t>
            </a:r>
          </a:p>
        </p:txBody>
      </p:sp>
      <p:sp>
        <p:nvSpPr>
          <p:cNvPr id="5" name="TextBox 4">
            <a:extLst>
              <a:ext uri="{FF2B5EF4-FFF2-40B4-BE49-F238E27FC236}">
                <a16:creationId xmlns:a16="http://schemas.microsoft.com/office/drawing/2014/main" id="{3EB07098-FE95-B14F-923F-ADC1D14E176C}"/>
              </a:ext>
            </a:extLst>
          </p:cNvPr>
          <p:cNvSpPr txBox="1"/>
          <p:nvPr/>
        </p:nvSpPr>
        <p:spPr>
          <a:xfrm>
            <a:off x="1101969" y="1817077"/>
            <a:ext cx="934102" cy="369332"/>
          </a:xfrm>
          <a:prstGeom prst="rect">
            <a:avLst/>
          </a:prstGeom>
          <a:noFill/>
        </p:spPr>
        <p:txBody>
          <a:bodyPr wrap="none" rtlCol="0">
            <a:spAutoFit/>
          </a:bodyPr>
          <a:lstStyle/>
          <a:p>
            <a:r>
              <a:rPr lang="en-US" dirty="0"/>
              <a:t>Step 6: </a:t>
            </a:r>
          </a:p>
        </p:txBody>
      </p:sp>
      <p:sp>
        <p:nvSpPr>
          <p:cNvPr id="9" name="TextBox 8">
            <a:extLst>
              <a:ext uri="{FF2B5EF4-FFF2-40B4-BE49-F238E27FC236}">
                <a16:creationId xmlns:a16="http://schemas.microsoft.com/office/drawing/2014/main" id="{15B5A3F1-855B-4044-9E98-7D5DA302B20F}"/>
              </a:ext>
            </a:extLst>
          </p:cNvPr>
          <p:cNvSpPr txBox="1"/>
          <p:nvPr/>
        </p:nvSpPr>
        <p:spPr>
          <a:xfrm>
            <a:off x="1336431" y="5076092"/>
            <a:ext cx="4738348" cy="923330"/>
          </a:xfrm>
          <a:prstGeom prst="rect">
            <a:avLst/>
          </a:prstGeom>
          <a:noFill/>
        </p:spPr>
        <p:txBody>
          <a:bodyPr wrap="none" rtlCol="0">
            <a:spAutoFit/>
          </a:bodyPr>
          <a:lstStyle/>
          <a:p>
            <a:endParaRPr lang="en-US" dirty="0"/>
          </a:p>
          <a:p>
            <a:endParaRPr lang="en-US" dirty="0"/>
          </a:p>
          <a:p>
            <a:r>
              <a:rPr lang="en-US" dirty="0"/>
              <a:t>Hence, the Spearman Rank Coefficient is 0.67.</a:t>
            </a:r>
          </a:p>
        </p:txBody>
      </p:sp>
      <p:pic>
        <p:nvPicPr>
          <p:cNvPr id="10" name="Picture 9">
            <a:extLst>
              <a:ext uri="{FF2B5EF4-FFF2-40B4-BE49-F238E27FC236}">
                <a16:creationId xmlns:a16="http://schemas.microsoft.com/office/drawing/2014/main" id="{C67376F1-FE13-BB41-8551-0E4D997D60C1}"/>
              </a:ext>
            </a:extLst>
          </p:cNvPr>
          <p:cNvPicPr>
            <a:picLocks noChangeAspect="1"/>
          </p:cNvPicPr>
          <p:nvPr/>
        </p:nvPicPr>
        <p:blipFill>
          <a:blip r:embed="rId2"/>
          <a:stretch>
            <a:fillRect/>
          </a:stretch>
        </p:blipFill>
        <p:spPr>
          <a:xfrm>
            <a:off x="2940050" y="857794"/>
            <a:ext cx="4178300" cy="508000"/>
          </a:xfrm>
          <a:prstGeom prst="rect">
            <a:avLst/>
          </a:prstGeom>
        </p:spPr>
      </p:pic>
      <p:pic>
        <p:nvPicPr>
          <p:cNvPr id="11" name="Picture 10">
            <a:extLst>
              <a:ext uri="{FF2B5EF4-FFF2-40B4-BE49-F238E27FC236}">
                <a16:creationId xmlns:a16="http://schemas.microsoft.com/office/drawing/2014/main" id="{9F2C79B5-5F5A-8041-97A7-1BE4D742C394}"/>
              </a:ext>
            </a:extLst>
          </p:cNvPr>
          <p:cNvPicPr>
            <a:picLocks noChangeAspect="1"/>
          </p:cNvPicPr>
          <p:nvPr/>
        </p:nvPicPr>
        <p:blipFill>
          <a:blip r:embed="rId3"/>
          <a:stretch>
            <a:fillRect/>
          </a:stretch>
        </p:blipFill>
        <p:spPr>
          <a:xfrm>
            <a:off x="2946400" y="1817077"/>
            <a:ext cx="2082800" cy="3162300"/>
          </a:xfrm>
          <a:prstGeom prst="rect">
            <a:avLst/>
          </a:prstGeom>
        </p:spPr>
      </p:pic>
    </p:spTree>
    <p:extLst>
      <p:ext uri="{BB962C8B-B14F-4D97-AF65-F5344CB8AC3E}">
        <p14:creationId xmlns:p14="http://schemas.microsoft.com/office/powerpoint/2010/main" val="91480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FFA52-5012-F540-900F-0031D684F28D}"/>
              </a:ext>
            </a:extLst>
          </p:cNvPr>
          <p:cNvSpPr txBox="1"/>
          <p:nvPr/>
        </p:nvSpPr>
        <p:spPr>
          <a:xfrm>
            <a:off x="961292" y="165348"/>
            <a:ext cx="10609385" cy="13080504"/>
          </a:xfrm>
          <a:prstGeom prst="rect">
            <a:avLst/>
          </a:prstGeom>
          <a:noFill/>
        </p:spPr>
        <p:txBody>
          <a:bodyPr wrap="square" rtlCol="0">
            <a:spAutoFit/>
          </a:bodyPr>
          <a:lstStyle/>
          <a:p>
            <a:r>
              <a:rPr lang="en-US" sz="2800" dirty="0"/>
              <a:t>Points to Ponder (Correlation):</a:t>
            </a:r>
          </a:p>
          <a:p>
            <a:endParaRPr lang="en-US" dirty="0"/>
          </a:p>
          <a:p>
            <a:pPr lvl="0" fontAlgn="base">
              <a:spcBef>
                <a:spcPct val="0"/>
              </a:spcBef>
              <a:spcAft>
                <a:spcPct val="0"/>
              </a:spcAft>
            </a:pPr>
            <a:r>
              <a:rPr lang="en-US" altLang="en-US" sz="2400" b="1" dirty="0"/>
              <a:t>Example: </a:t>
            </a:r>
            <a:r>
              <a:rPr lang="en-US" altLang="en-US" sz="2000" dirty="0">
                <a:solidFill>
                  <a:srgbClr val="FF0000"/>
                </a:solidFill>
              </a:rPr>
              <a:t>A few years ago a survey of employees found a strong positive correlation between "Studying an external course" and Sick Leave Days.</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Does this mean?</a:t>
            </a:r>
          </a:p>
          <a:p>
            <a:pPr lvl="0" fontAlgn="base">
              <a:spcBef>
                <a:spcPct val="0"/>
              </a:spcBef>
              <a:spcAft>
                <a:spcPct val="0"/>
              </a:spcAft>
              <a:buFontTx/>
              <a:buChar char="•"/>
            </a:pPr>
            <a:r>
              <a:rPr lang="en-US" altLang="en-US" sz="2000" dirty="0"/>
              <a:t> Studying makes them sick?</a:t>
            </a:r>
          </a:p>
          <a:p>
            <a:pPr lvl="0" fontAlgn="base">
              <a:spcBef>
                <a:spcPct val="0"/>
              </a:spcBef>
              <a:spcAft>
                <a:spcPct val="0"/>
              </a:spcAft>
              <a:buFontTx/>
              <a:buChar char="•"/>
            </a:pPr>
            <a:r>
              <a:rPr lang="en-US" altLang="en-US" sz="2000" dirty="0"/>
              <a:t> Sick people study a lot?</a:t>
            </a:r>
          </a:p>
          <a:p>
            <a:pPr lvl="0" fontAlgn="base">
              <a:spcBef>
                <a:spcPct val="0"/>
              </a:spcBef>
              <a:spcAft>
                <a:spcPct val="0"/>
              </a:spcAft>
              <a:buFontTx/>
              <a:buChar char="•"/>
            </a:pPr>
            <a:r>
              <a:rPr lang="en-US" altLang="en-US" sz="2000" dirty="0"/>
              <a:t> Or did they lie about being sick so they can study more?</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Without further research we can't be sure why. :-D</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r>
              <a:rPr lang="en-GB" sz="2400" b="1" dirty="0"/>
              <a:t>Example:</a:t>
            </a:r>
            <a:r>
              <a:rPr lang="en-GB" dirty="0"/>
              <a:t> </a:t>
            </a:r>
            <a:r>
              <a:rPr lang="en-GB" sz="2000" dirty="0">
                <a:solidFill>
                  <a:srgbClr val="FF0000"/>
                </a:solidFill>
              </a:rPr>
              <a:t>Poor suburbs are more likely to have high pollution.</a:t>
            </a:r>
          </a:p>
          <a:p>
            <a:r>
              <a:rPr lang="en-GB" sz="2000" dirty="0"/>
              <a:t>Why?</a:t>
            </a:r>
          </a:p>
          <a:p>
            <a:pPr marL="342900" indent="-342900">
              <a:buFont typeface="Arial" panose="020B0604020202020204" pitchFamily="34" charset="0"/>
              <a:buChar char="•"/>
            </a:pPr>
            <a:r>
              <a:rPr lang="en-GB" sz="2000" dirty="0"/>
              <a:t>Do poor people make pollution?</a:t>
            </a:r>
          </a:p>
          <a:p>
            <a:pPr marL="342900" indent="-342900">
              <a:buFont typeface="Arial" panose="020B0604020202020204" pitchFamily="34" charset="0"/>
              <a:buChar char="•"/>
            </a:pPr>
            <a:r>
              <a:rPr lang="en-GB" sz="2000" dirty="0"/>
              <a:t>Are polluted suburbs the only place poor people can afford?</a:t>
            </a:r>
          </a:p>
          <a:p>
            <a:pPr marL="342900" indent="-342900">
              <a:buFont typeface="Arial" panose="020B0604020202020204" pitchFamily="34" charset="0"/>
              <a:buChar char="•"/>
            </a:pPr>
            <a:r>
              <a:rPr lang="en-GB" sz="2000" dirty="0"/>
              <a:t>Is it a common link, such as factories with low paying jobs and lots of pollution?</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pPr lvl="0" defTabSz="914400" eaLnBrk="0" fontAlgn="base" hangingPunct="0">
              <a:spcBef>
                <a:spcPct val="0"/>
              </a:spcBef>
              <a:spcAft>
                <a:spcPct val="0"/>
              </a:spcAft>
            </a:pPr>
            <a:endParaRPr lang="en-US" altLang="en-US" sz="3200" dirty="0">
              <a:latin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5">
            <a:extLst>
              <a:ext uri="{FF2B5EF4-FFF2-40B4-BE49-F238E27FC236}">
                <a16:creationId xmlns:a16="http://schemas.microsoft.com/office/drawing/2014/main" id="{5FB96CC8-4463-0244-B489-68DE4EE1C34C}"/>
              </a:ext>
            </a:extLst>
          </p:cNvPr>
          <p:cNvSpPr>
            <a:spLocks noChangeArrowheads="1"/>
          </p:cNvSpPr>
          <p:nvPr/>
        </p:nvSpPr>
        <p:spPr bwMode="auto">
          <a:xfrm>
            <a:off x="1337480" y="2451185"/>
            <a:ext cx="2673820" cy="195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457" tIns="15870" rIns="-17457"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0" b="0" i="0" u="none" strike="noStrike" cap="none" normalizeH="0" baseline="0" dirty="0">
                <a:ln>
                  <a:noFill/>
                </a:ln>
                <a:solidFill>
                  <a:srgbClr val="333333"/>
                </a:solidFill>
                <a:effectLst/>
                <a:latin typeface="Verdana" panose="020B0604030504040204" pitchFamily="34" charset="0"/>
              </a:rPr>
              <a:t>     </a:t>
            </a:r>
            <a:endParaRPr kumimoji="0" lang="en-US" altLang="en-US" sz="1000" b="0" i="0" u="none" strike="noStrike" cap="none" normalizeH="0" baseline="0" dirty="0">
              <a:ln>
                <a:noFill/>
              </a:ln>
              <a:solidFill>
                <a:schemeClr val="tx1"/>
              </a:solidFill>
              <a:effectLst/>
            </a:endParaRPr>
          </a:p>
        </p:txBody>
      </p:sp>
      <p:pic>
        <p:nvPicPr>
          <p:cNvPr id="3078" name="Picture 6" descr="study sick">
            <a:extLst>
              <a:ext uri="{FF2B5EF4-FFF2-40B4-BE49-F238E27FC236}">
                <a16:creationId xmlns:a16="http://schemas.microsoft.com/office/drawing/2014/main" id="{24BDF794-47EA-BB49-80E9-DEB32B310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917" y="1699846"/>
            <a:ext cx="2628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41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88B29-BE29-C544-A145-56D926B548F5}"/>
              </a:ext>
            </a:extLst>
          </p:cNvPr>
          <p:cNvSpPr txBox="1"/>
          <p:nvPr/>
        </p:nvSpPr>
        <p:spPr>
          <a:xfrm>
            <a:off x="1160585" y="187569"/>
            <a:ext cx="10750061" cy="6278642"/>
          </a:xfrm>
          <a:prstGeom prst="rect">
            <a:avLst/>
          </a:prstGeom>
          <a:noFill/>
        </p:spPr>
        <p:txBody>
          <a:bodyPr wrap="square" rtlCol="0">
            <a:spAutoFit/>
          </a:bodyPr>
          <a:lstStyle/>
          <a:p>
            <a:pPr algn="ctr"/>
            <a:r>
              <a:rPr lang="en-US" sz="2400" b="1" dirty="0">
                <a:solidFill>
                  <a:srgbClr val="FF0000"/>
                </a:solidFill>
              </a:rPr>
              <a:t>Recap – Descriptive Statistics</a:t>
            </a:r>
          </a:p>
          <a:p>
            <a:endParaRPr lang="en-US" dirty="0"/>
          </a:p>
          <a:p>
            <a:pPr marL="342900" indent="-342900">
              <a:buFont typeface="Arial" panose="020B0604020202020204" pitchFamily="34" charset="0"/>
              <a:buChar char="•"/>
            </a:pPr>
            <a:r>
              <a:rPr lang="en-US" sz="2400" dirty="0"/>
              <a:t>Statistics? Its Importance. Population vs Sample.</a:t>
            </a:r>
          </a:p>
          <a:p>
            <a:pPr marL="342900" indent="-342900">
              <a:buFont typeface="Arial" panose="020B0604020202020204" pitchFamily="34" charset="0"/>
              <a:buChar char="•"/>
            </a:pPr>
            <a:r>
              <a:rPr lang="en-US" sz="2400" dirty="0"/>
              <a:t>Types of variable – </a:t>
            </a:r>
            <a:r>
              <a:rPr lang="en-US" sz="1600" i="1" dirty="0"/>
              <a:t>(Quantitative, Categorical), - (Ordinal, Nominal), (discrete, continuous), (interval, ratio).</a:t>
            </a:r>
          </a:p>
          <a:p>
            <a:pPr marL="342900" indent="-342900">
              <a:buFont typeface="Arial" panose="020B0604020202020204" pitchFamily="34" charset="0"/>
              <a:buChar char="•"/>
            </a:pPr>
            <a:r>
              <a:rPr lang="en-US" sz="2400" dirty="0"/>
              <a:t>Types of charts – Pie, Donut, Line, Scatterplot, Histogram, Bar chart, Box-plot</a:t>
            </a:r>
          </a:p>
          <a:p>
            <a:pPr marL="342900" indent="-342900">
              <a:buFont typeface="Arial" panose="020B0604020202020204" pitchFamily="34" charset="0"/>
              <a:buChar char="•"/>
            </a:pPr>
            <a:r>
              <a:rPr lang="en-US" sz="2400" dirty="0"/>
              <a:t>Descriptive Stats:</a:t>
            </a:r>
          </a:p>
          <a:p>
            <a:pPr marL="342900" indent="-342900">
              <a:buFont typeface="Arial" panose="020B0604020202020204" pitchFamily="34" charset="0"/>
              <a:buChar char="•"/>
            </a:pPr>
            <a:endParaRPr lang="en-US" sz="2400" dirty="0"/>
          </a:p>
          <a:p>
            <a:pPr lvl="2"/>
            <a:r>
              <a:rPr lang="en-US" sz="2000" i="1" dirty="0"/>
              <a:t>Measure of central tendency -- Mean , Median &amp; Model</a:t>
            </a:r>
          </a:p>
          <a:p>
            <a:pPr lvl="2"/>
            <a:r>
              <a:rPr lang="en-US" sz="2000" i="1" dirty="0"/>
              <a:t>Measures of Dispersion/spread – Standard Deviation, Variance, range &amp; IQR</a:t>
            </a:r>
          </a:p>
          <a:p>
            <a:pPr lvl="2"/>
            <a:r>
              <a:rPr lang="en-US" sz="2000" i="1" dirty="0"/>
              <a:t>Measures of symmetricity – Skewness and Kurtosis</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400" dirty="0"/>
              <a:t>5 Number Summary – Box Plot (Box and Whiskers)</a:t>
            </a:r>
          </a:p>
          <a:p>
            <a:pPr marL="342900" indent="-342900">
              <a:buFont typeface="Arial" panose="020B0604020202020204" pitchFamily="34" charset="0"/>
              <a:buChar char="•"/>
            </a:pPr>
            <a:r>
              <a:rPr lang="en-US" sz="2400" dirty="0"/>
              <a:t>Effect of transformation on central tendency and spread.</a:t>
            </a:r>
          </a:p>
          <a:p>
            <a:pPr marL="342900" indent="-342900">
              <a:buFont typeface="Arial" panose="020B0604020202020204" pitchFamily="34" charset="0"/>
              <a:buChar char="•"/>
            </a:pPr>
            <a:r>
              <a:rPr lang="en-US" sz="2400" dirty="0"/>
              <a:t>Outliers? How to detect? Modified Boxplot. (IQR Method, Z-Score Method)</a:t>
            </a:r>
          </a:p>
          <a:p>
            <a:pPr marL="342900" indent="-342900">
              <a:buFont typeface="Arial" panose="020B0604020202020204" pitchFamily="34" charset="0"/>
              <a:buChar char="•"/>
            </a:pPr>
            <a:r>
              <a:rPr lang="en-US" sz="2400" dirty="0"/>
              <a:t>Covariance, Correlation. Pearson’s Correlation Coefficient. Nature &amp; Strength of Correlation. How to calculate Pearson’s Correlation Coefficient and Spearman’s Rank Correlation Coefficient.</a:t>
            </a:r>
          </a:p>
          <a:p>
            <a:pPr marL="342900" indent="-342900">
              <a:buAutoNum type="arabicPeriod"/>
            </a:pPr>
            <a:endParaRPr lang="en-US" dirty="0"/>
          </a:p>
        </p:txBody>
      </p:sp>
    </p:spTree>
    <p:extLst>
      <p:ext uri="{BB962C8B-B14F-4D97-AF65-F5344CB8AC3E}">
        <p14:creationId xmlns:p14="http://schemas.microsoft.com/office/powerpoint/2010/main" val="195838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13636</TotalTime>
  <Words>4357</Words>
  <Application>Microsoft Macintosh PowerPoint</Application>
  <PresentationFormat>Widescreen</PresentationFormat>
  <Paragraphs>604</Paragraphs>
  <Slides>70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Arial</vt:lpstr>
      <vt:lpstr>Avenir Book</vt:lpstr>
      <vt:lpstr>Calibri</vt:lpstr>
      <vt:lpstr>Cambria Math</vt:lpstr>
      <vt:lpstr>Franklin Gothic Book</vt:lpstr>
      <vt:lpstr>medium-content-sans-serif-font</vt:lpstr>
      <vt:lpstr>medium-content-serif-font</vt:lpstr>
      <vt:lpstr>Verdana</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265</cp:revision>
  <dcterms:created xsi:type="dcterms:W3CDTF">2020-05-11T06:39:20Z</dcterms:created>
  <dcterms:modified xsi:type="dcterms:W3CDTF">2020-08-15T07:08:06Z</dcterms:modified>
</cp:coreProperties>
</file>